
<file path=[Content_Types].xml><?xml version="1.0" encoding="utf-8"?>
<Types xmlns="http://schemas.openxmlformats.org/package/2006/content-types">
  <Default Extension="png" ContentType="image/png"/>
  <Default Extension="jpeg" ContentType="image/jpeg"/>
  <Default Extension="glb" ContentType="model/gltf.binary"/>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8"/>
  </p:notesMasterIdLst>
  <p:sldIdLst>
    <p:sldId id="257" r:id="rId4"/>
    <p:sldId id="256" r:id="rId5"/>
    <p:sldId id="266" r:id="rId6"/>
    <p:sldId id="267" r:id="rId7"/>
    <p:sldId id="258" r:id="rId8"/>
    <p:sldId id="268" r:id="rId9"/>
    <p:sldId id="261" r:id="rId10"/>
    <p:sldId id="262" r:id="rId11"/>
    <p:sldId id="269" r:id="rId12"/>
    <p:sldId id="260" r:id="rId13"/>
    <p:sldId id="270" r:id="rId14"/>
    <p:sldId id="263" r:id="rId15"/>
    <p:sldId id="264" r:id="rId16"/>
    <p:sldId id="26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3655"/>
    <a:srgbClr val="DCF0ED"/>
    <a:srgbClr val="0F867C"/>
    <a:srgbClr val="0F7875"/>
    <a:srgbClr val="47DCB8"/>
    <a:srgbClr val="03D19F"/>
    <a:srgbClr val="0F7473"/>
    <a:srgbClr val="0096E7"/>
    <a:srgbClr val="00FFFF"/>
    <a:srgbClr val="004A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92" d="100"/>
          <a:sy n="92" d="100"/>
        </p:scale>
        <p:origin x="-498" y="-22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1209FC-4B30-4154-AE75-9C6189A00378}" type="datetimeFigureOut">
              <a:rPr lang="en-IN" smtClean="0"/>
              <a:t>18-06-2022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352E4D-133D-4BB7-BAF2-DB9E327CB6D9}" type="slidenum">
              <a:rPr lang="en-IN" smtClean="0"/>
              <a:t>‹#›</a:t>
            </a:fld>
            <a:endParaRPr lang="en-IN"/>
          </a:p>
        </p:txBody>
      </p:sp>
    </p:spTree>
    <p:extLst>
      <p:ext uri="{BB962C8B-B14F-4D97-AF65-F5344CB8AC3E}">
        <p14:creationId xmlns:p14="http://schemas.microsoft.com/office/powerpoint/2010/main" val="1272902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EBE1DA-7D08-4BC8-B7F3-C10B8BBEA8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xmlns="" id="{5B39D9A1-C71D-4E2B-B61A-D4821E612F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xmlns="" id="{1F01D0EB-253A-4185-B7B6-6451A933187D}"/>
              </a:ext>
            </a:extLst>
          </p:cNvPr>
          <p:cNvSpPr>
            <a:spLocks noGrp="1"/>
          </p:cNvSpPr>
          <p:nvPr>
            <p:ph type="dt" sz="half" idx="10"/>
          </p:nvPr>
        </p:nvSpPr>
        <p:spPr/>
        <p:txBody>
          <a:bodyPr/>
          <a:lstStyle/>
          <a:p>
            <a:fld id="{482F9433-09E7-49DE-BB9F-060364F844C5}" type="datetimeFigureOut">
              <a:rPr lang="en-IN" smtClean="0"/>
              <a:t>18-06-2022</a:t>
            </a:fld>
            <a:endParaRPr lang="en-IN"/>
          </a:p>
        </p:txBody>
      </p:sp>
      <p:sp>
        <p:nvSpPr>
          <p:cNvPr id="5" name="Footer Placeholder 4">
            <a:extLst>
              <a:ext uri="{FF2B5EF4-FFF2-40B4-BE49-F238E27FC236}">
                <a16:creationId xmlns:a16="http://schemas.microsoft.com/office/drawing/2014/main" xmlns="" id="{46835988-23E8-43CB-AD7C-EF8B6872E0A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xmlns="" id="{09178B26-FD94-4F24-AA81-1FA56B363984}"/>
              </a:ext>
            </a:extLst>
          </p:cNvPr>
          <p:cNvSpPr>
            <a:spLocks noGrp="1"/>
          </p:cNvSpPr>
          <p:nvPr>
            <p:ph type="sldNum" sz="quarter" idx="12"/>
          </p:nvPr>
        </p:nvSpPr>
        <p:spPr/>
        <p:txBody>
          <a:bodyPr/>
          <a:lstStyle/>
          <a:p>
            <a:fld id="{56E025A5-A5B1-473E-A0FE-8A56444CD38F}" type="slidenum">
              <a:rPr lang="en-IN" smtClean="0"/>
              <a:t>‹#›</a:t>
            </a:fld>
            <a:endParaRPr lang="en-IN"/>
          </a:p>
        </p:txBody>
      </p:sp>
    </p:spTree>
    <p:extLst>
      <p:ext uri="{BB962C8B-B14F-4D97-AF65-F5344CB8AC3E}">
        <p14:creationId xmlns:p14="http://schemas.microsoft.com/office/powerpoint/2010/main" val="3724151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7484B0-842E-4C10-885D-1E91E8D60890}"/>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id="{9B1D0CE3-8CEB-4774-9EEC-09B59EA8DA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378E5830-8537-4E4A-B23E-488B4DBA4B01}"/>
              </a:ext>
            </a:extLst>
          </p:cNvPr>
          <p:cNvSpPr>
            <a:spLocks noGrp="1"/>
          </p:cNvSpPr>
          <p:nvPr>
            <p:ph type="dt" sz="half" idx="10"/>
          </p:nvPr>
        </p:nvSpPr>
        <p:spPr/>
        <p:txBody>
          <a:bodyPr/>
          <a:lstStyle/>
          <a:p>
            <a:fld id="{482F9433-09E7-49DE-BB9F-060364F844C5}" type="datetimeFigureOut">
              <a:rPr lang="en-IN" smtClean="0"/>
              <a:t>18-06-2022</a:t>
            </a:fld>
            <a:endParaRPr lang="en-IN"/>
          </a:p>
        </p:txBody>
      </p:sp>
      <p:sp>
        <p:nvSpPr>
          <p:cNvPr id="5" name="Footer Placeholder 4">
            <a:extLst>
              <a:ext uri="{FF2B5EF4-FFF2-40B4-BE49-F238E27FC236}">
                <a16:creationId xmlns:a16="http://schemas.microsoft.com/office/drawing/2014/main" xmlns="" id="{DEAE12ED-EE33-4939-8A7B-16BBC8F371F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xmlns="" id="{087B0298-C585-4364-952C-06B037461EC5}"/>
              </a:ext>
            </a:extLst>
          </p:cNvPr>
          <p:cNvSpPr>
            <a:spLocks noGrp="1"/>
          </p:cNvSpPr>
          <p:nvPr>
            <p:ph type="sldNum" sz="quarter" idx="12"/>
          </p:nvPr>
        </p:nvSpPr>
        <p:spPr/>
        <p:txBody>
          <a:bodyPr/>
          <a:lstStyle/>
          <a:p>
            <a:fld id="{56E025A5-A5B1-473E-A0FE-8A56444CD38F}" type="slidenum">
              <a:rPr lang="en-IN" smtClean="0"/>
              <a:t>‹#›</a:t>
            </a:fld>
            <a:endParaRPr lang="en-IN"/>
          </a:p>
        </p:txBody>
      </p:sp>
    </p:spTree>
    <p:extLst>
      <p:ext uri="{BB962C8B-B14F-4D97-AF65-F5344CB8AC3E}">
        <p14:creationId xmlns:p14="http://schemas.microsoft.com/office/powerpoint/2010/main" val="243655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D14D4AA-EABF-43BD-BEFB-D1427E29336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id="{5B3A2A12-71B6-417C-84C5-6FA8569AF1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066CD41F-407E-4DFD-8699-DBA496ADD992}"/>
              </a:ext>
            </a:extLst>
          </p:cNvPr>
          <p:cNvSpPr>
            <a:spLocks noGrp="1"/>
          </p:cNvSpPr>
          <p:nvPr>
            <p:ph type="dt" sz="half" idx="10"/>
          </p:nvPr>
        </p:nvSpPr>
        <p:spPr/>
        <p:txBody>
          <a:bodyPr/>
          <a:lstStyle/>
          <a:p>
            <a:fld id="{482F9433-09E7-49DE-BB9F-060364F844C5}" type="datetimeFigureOut">
              <a:rPr lang="en-IN" smtClean="0"/>
              <a:t>18-06-2022</a:t>
            </a:fld>
            <a:endParaRPr lang="en-IN"/>
          </a:p>
        </p:txBody>
      </p:sp>
      <p:sp>
        <p:nvSpPr>
          <p:cNvPr id="5" name="Footer Placeholder 4">
            <a:extLst>
              <a:ext uri="{FF2B5EF4-FFF2-40B4-BE49-F238E27FC236}">
                <a16:creationId xmlns:a16="http://schemas.microsoft.com/office/drawing/2014/main" xmlns="" id="{0DC51FE8-214D-4C88-A1B5-8E7039E687A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xmlns="" id="{DA9EA0E2-D54D-435B-9E95-C64CFCC774A3}"/>
              </a:ext>
            </a:extLst>
          </p:cNvPr>
          <p:cNvSpPr>
            <a:spLocks noGrp="1"/>
          </p:cNvSpPr>
          <p:nvPr>
            <p:ph type="sldNum" sz="quarter" idx="12"/>
          </p:nvPr>
        </p:nvSpPr>
        <p:spPr/>
        <p:txBody>
          <a:bodyPr/>
          <a:lstStyle/>
          <a:p>
            <a:fld id="{56E025A5-A5B1-473E-A0FE-8A56444CD38F}" type="slidenum">
              <a:rPr lang="en-IN" smtClean="0"/>
              <a:t>‹#›</a:t>
            </a:fld>
            <a:endParaRPr lang="en-IN"/>
          </a:p>
        </p:txBody>
      </p:sp>
    </p:spTree>
    <p:extLst>
      <p:ext uri="{BB962C8B-B14F-4D97-AF65-F5344CB8AC3E}">
        <p14:creationId xmlns:p14="http://schemas.microsoft.com/office/powerpoint/2010/main" val="29222548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EBE1DA-7D08-4BC8-B7F3-C10B8BBEA8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xmlns="" id="{5B39D9A1-C71D-4E2B-B61A-D4821E612F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xmlns="" id="{1F01D0EB-253A-4185-B7B6-6451A933187D}"/>
              </a:ext>
            </a:extLst>
          </p:cNvPr>
          <p:cNvSpPr>
            <a:spLocks noGrp="1"/>
          </p:cNvSpPr>
          <p:nvPr>
            <p:ph type="dt" sz="half" idx="10"/>
          </p:nvPr>
        </p:nvSpPr>
        <p:spPr/>
        <p:txBody>
          <a:bodyPr/>
          <a:lstStyle/>
          <a:p>
            <a:fld id="{482F9433-09E7-49DE-BB9F-060364F844C5}" type="datetimeFigureOut">
              <a:rPr lang="en-IN" smtClean="0">
                <a:solidFill>
                  <a:prstClr val="black">
                    <a:tint val="75000"/>
                  </a:prstClr>
                </a:solidFill>
              </a:rPr>
              <a:pPr/>
              <a:t>18-06-2022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46835988-23E8-43CB-AD7C-EF8B6872E0AD}"/>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09178B26-FD94-4F24-AA81-1FA56B363984}"/>
              </a:ext>
            </a:extLst>
          </p:cNvPr>
          <p:cNvSpPr>
            <a:spLocks noGrp="1"/>
          </p:cNvSpPr>
          <p:nvPr>
            <p:ph type="sldNum" sz="quarter" idx="12"/>
          </p:nvPr>
        </p:nvSpPr>
        <p:spPr/>
        <p:txBody>
          <a:bodyPr/>
          <a:lstStyle/>
          <a:p>
            <a:fld id="{56E025A5-A5B1-473E-A0FE-8A56444CD38F}"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7714915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EAFE03-8208-42E3-84A7-6AFB57E75DF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9601B09B-862D-4401-99C9-62D766431B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52B9C775-FCC1-4001-A3C3-ED1EDCDE6EA2}"/>
              </a:ext>
            </a:extLst>
          </p:cNvPr>
          <p:cNvSpPr>
            <a:spLocks noGrp="1"/>
          </p:cNvSpPr>
          <p:nvPr>
            <p:ph type="dt" sz="half" idx="10"/>
          </p:nvPr>
        </p:nvSpPr>
        <p:spPr/>
        <p:txBody>
          <a:bodyPr/>
          <a:lstStyle/>
          <a:p>
            <a:fld id="{482F9433-09E7-49DE-BB9F-060364F844C5}" type="datetimeFigureOut">
              <a:rPr lang="en-IN" smtClean="0">
                <a:solidFill>
                  <a:prstClr val="black">
                    <a:tint val="75000"/>
                  </a:prstClr>
                </a:solidFill>
              </a:rPr>
              <a:pPr/>
              <a:t>18-06-2022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61656A74-20C6-41DF-ADFB-1104C75A3EC6}"/>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A80E8CFF-14D6-4EBE-A207-2C7BE9A5424B}"/>
              </a:ext>
            </a:extLst>
          </p:cNvPr>
          <p:cNvSpPr>
            <a:spLocks noGrp="1"/>
          </p:cNvSpPr>
          <p:nvPr>
            <p:ph type="sldNum" sz="quarter" idx="12"/>
          </p:nvPr>
        </p:nvSpPr>
        <p:spPr/>
        <p:txBody>
          <a:bodyPr/>
          <a:lstStyle/>
          <a:p>
            <a:fld id="{56E025A5-A5B1-473E-A0FE-8A56444CD38F}"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64740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42015B-A483-4DD3-A99A-25B2905AAC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xmlns="" id="{556CE86D-1AC6-49CB-9470-253EF0BD4A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4854CF0-E2A7-48B4-9DE5-7386469A6136}"/>
              </a:ext>
            </a:extLst>
          </p:cNvPr>
          <p:cNvSpPr>
            <a:spLocks noGrp="1"/>
          </p:cNvSpPr>
          <p:nvPr>
            <p:ph type="dt" sz="half" idx="10"/>
          </p:nvPr>
        </p:nvSpPr>
        <p:spPr/>
        <p:txBody>
          <a:bodyPr/>
          <a:lstStyle/>
          <a:p>
            <a:fld id="{482F9433-09E7-49DE-BB9F-060364F844C5}" type="datetimeFigureOut">
              <a:rPr lang="en-IN" smtClean="0">
                <a:solidFill>
                  <a:prstClr val="black">
                    <a:tint val="75000"/>
                  </a:prstClr>
                </a:solidFill>
              </a:rPr>
              <a:pPr/>
              <a:t>18-06-2022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A5164B2C-51CB-4B73-998A-C49DFD50B038}"/>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CEE1BD77-71CE-47FC-A0E3-0210A944E412}"/>
              </a:ext>
            </a:extLst>
          </p:cNvPr>
          <p:cNvSpPr>
            <a:spLocks noGrp="1"/>
          </p:cNvSpPr>
          <p:nvPr>
            <p:ph type="sldNum" sz="quarter" idx="12"/>
          </p:nvPr>
        </p:nvSpPr>
        <p:spPr/>
        <p:txBody>
          <a:bodyPr/>
          <a:lstStyle/>
          <a:p>
            <a:fld id="{56E025A5-A5B1-473E-A0FE-8A56444CD38F}"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3937713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98C33B-5BCC-4175-A2E6-58F29B886B9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B37C3CD4-6CC4-4EC2-922C-7868A89A07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xmlns="" id="{9EBED1B3-E89A-4912-9F0D-22866AE32A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xmlns="" id="{3F417884-550F-40FB-AAC3-4466DF2CCCC8}"/>
              </a:ext>
            </a:extLst>
          </p:cNvPr>
          <p:cNvSpPr>
            <a:spLocks noGrp="1"/>
          </p:cNvSpPr>
          <p:nvPr>
            <p:ph type="dt" sz="half" idx="10"/>
          </p:nvPr>
        </p:nvSpPr>
        <p:spPr/>
        <p:txBody>
          <a:bodyPr/>
          <a:lstStyle/>
          <a:p>
            <a:fld id="{482F9433-09E7-49DE-BB9F-060364F844C5}" type="datetimeFigureOut">
              <a:rPr lang="en-IN" smtClean="0">
                <a:solidFill>
                  <a:prstClr val="black">
                    <a:tint val="75000"/>
                  </a:prstClr>
                </a:solidFill>
              </a:rPr>
              <a:pPr/>
              <a:t>18-06-2022</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xmlns="" id="{22010F4B-3EDC-45D2-B738-B5E2AB358A76}"/>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xmlns="" id="{FEFED2FE-FEFF-4B64-9B85-BC97492A6EFC}"/>
              </a:ext>
            </a:extLst>
          </p:cNvPr>
          <p:cNvSpPr>
            <a:spLocks noGrp="1"/>
          </p:cNvSpPr>
          <p:nvPr>
            <p:ph type="sldNum" sz="quarter" idx="12"/>
          </p:nvPr>
        </p:nvSpPr>
        <p:spPr/>
        <p:txBody>
          <a:bodyPr/>
          <a:lstStyle/>
          <a:p>
            <a:fld id="{56E025A5-A5B1-473E-A0FE-8A56444CD38F}"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97930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D10612-7194-4A3F-AE9C-E5EC3A1ACCC5}"/>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xmlns="" id="{95B4823F-9815-48D6-B833-1F40F93684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468EE54-5121-47F1-A841-1287899C0F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xmlns="" id="{DE86B2CE-BA06-4F45-AA03-9523A791BF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680DE1C-CB5B-4956-AB4A-E97E15E558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xmlns="" id="{E24DE67A-3C7B-474A-9171-FE20B8FEBE99}"/>
              </a:ext>
            </a:extLst>
          </p:cNvPr>
          <p:cNvSpPr>
            <a:spLocks noGrp="1"/>
          </p:cNvSpPr>
          <p:nvPr>
            <p:ph type="dt" sz="half" idx="10"/>
          </p:nvPr>
        </p:nvSpPr>
        <p:spPr/>
        <p:txBody>
          <a:bodyPr/>
          <a:lstStyle/>
          <a:p>
            <a:fld id="{482F9433-09E7-49DE-BB9F-060364F844C5}" type="datetimeFigureOut">
              <a:rPr lang="en-IN" smtClean="0">
                <a:solidFill>
                  <a:prstClr val="black">
                    <a:tint val="75000"/>
                  </a:prstClr>
                </a:solidFill>
              </a:rPr>
              <a:pPr/>
              <a:t>18-06-2022</a:t>
            </a:fld>
            <a:endParaRPr lang="en-IN">
              <a:solidFill>
                <a:prstClr val="black">
                  <a:tint val="75000"/>
                </a:prstClr>
              </a:solidFill>
            </a:endParaRPr>
          </a:p>
        </p:txBody>
      </p:sp>
      <p:sp>
        <p:nvSpPr>
          <p:cNvPr id="8" name="Footer Placeholder 7">
            <a:extLst>
              <a:ext uri="{FF2B5EF4-FFF2-40B4-BE49-F238E27FC236}">
                <a16:creationId xmlns:a16="http://schemas.microsoft.com/office/drawing/2014/main" xmlns="" id="{925FF133-682E-4A45-B7D6-636357201DC0}"/>
              </a:ext>
            </a:extLst>
          </p:cNvPr>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a:extLst>
              <a:ext uri="{FF2B5EF4-FFF2-40B4-BE49-F238E27FC236}">
                <a16:creationId xmlns:a16="http://schemas.microsoft.com/office/drawing/2014/main" xmlns="" id="{8546C428-4C23-4D3F-B937-019EF8FAA12D}"/>
              </a:ext>
            </a:extLst>
          </p:cNvPr>
          <p:cNvSpPr>
            <a:spLocks noGrp="1"/>
          </p:cNvSpPr>
          <p:nvPr>
            <p:ph type="sldNum" sz="quarter" idx="12"/>
          </p:nvPr>
        </p:nvSpPr>
        <p:spPr/>
        <p:txBody>
          <a:bodyPr/>
          <a:lstStyle/>
          <a:p>
            <a:fld id="{56E025A5-A5B1-473E-A0FE-8A56444CD38F}"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2510427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23D41D-7C1D-474C-A880-62E9F4880741}"/>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xmlns="" id="{EF3B44F4-5D95-48C5-9FFA-173872E82972}"/>
              </a:ext>
            </a:extLst>
          </p:cNvPr>
          <p:cNvSpPr>
            <a:spLocks noGrp="1"/>
          </p:cNvSpPr>
          <p:nvPr>
            <p:ph type="dt" sz="half" idx="10"/>
          </p:nvPr>
        </p:nvSpPr>
        <p:spPr/>
        <p:txBody>
          <a:bodyPr/>
          <a:lstStyle/>
          <a:p>
            <a:fld id="{482F9433-09E7-49DE-BB9F-060364F844C5}" type="datetimeFigureOut">
              <a:rPr lang="en-IN" smtClean="0">
                <a:solidFill>
                  <a:prstClr val="black">
                    <a:tint val="75000"/>
                  </a:prstClr>
                </a:solidFill>
              </a:rPr>
              <a:pPr/>
              <a:t>18-06-2022</a:t>
            </a:fld>
            <a:endParaRPr lang="en-IN">
              <a:solidFill>
                <a:prstClr val="black">
                  <a:tint val="75000"/>
                </a:prstClr>
              </a:solidFill>
            </a:endParaRPr>
          </a:p>
        </p:txBody>
      </p:sp>
      <p:sp>
        <p:nvSpPr>
          <p:cNvPr id="4" name="Footer Placeholder 3">
            <a:extLst>
              <a:ext uri="{FF2B5EF4-FFF2-40B4-BE49-F238E27FC236}">
                <a16:creationId xmlns:a16="http://schemas.microsoft.com/office/drawing/2014/main" xmlns="" id="{14EDB9FD-10A3-405C-B099-BEB16A641E59}"/>
              </a:ext>
            </a:extLst>
          </p:cNvPr>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a:extLst>
              <a:ext uri="{FF2B5EF4-FFF2-40B4-BE49-F238E27FC236}">
                <a16:creationId xmlns:a16="http://schemas.microsoft.com/office/drawing/2014/main" xmlns="" id="{DCE9A663-4EEC-4B4E-8227-E5D1743EB858}"/>
              </a:ext>
            </a:extLst>
          </p:cNvPr>
          <p:cNvSpPr>
            <a:spLocks noGrp="1"/>
          </p:cNvSpPr>
          <p:nvPr>
            <p:ph type="sldNum" sz="quarter" idx="12"/>
          </p:nvPr>
        </p:nvSpPr>
        <p:spPr/>
        <p:txBody>
          <a:bodyPr/>
          <a:lstStyle/>
          <a:p>
            <a:fld id="{56E025A5-A5B1-473E-A0FE-8A56444CD38F}"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0338954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5A107A8-7980-44CE-BD25-8F87CABC974F}"/>
              </a:ext>
            </a:extLst>
          </p:cNvPr>
          <p:cNvSpPr>
            <a:spLocks noGrp="1"/>
          </p:cNvSpPr>
          <p:nvPr>
            <p:ph type="dt" sz="half" idx="10"/>
          </p:nvPr>
        </p:nvSpPr>
        <p:spPr/>
        <p:txBody>
          <a:bodyPr/>
          <a:lstStyle/>
          <a:p>
            <a:fld id="{482F9433-09E7-49DE-BB9F-060364F844C5}" type="datetimeFigureOut">
              <a:rPr lang="en-IN" smtClean="0">
                <a:solidFill>
                  <a:prstClr val="black">
                    <a:tint val="75000"/>
                  </a:prstClr>
                </a:solidFill>
              </a:rPr>
              <a:pPr/>
              <a:t>18-06-2022</a:t>
            </a:fld>
            <a:endParaRPr lang="en-IN">
              <a:solidFill>
                <a:prstClr val="black">
                  <a:tint val="75000"/>
                </a:prstClr>
              </a:solidFill>
            </a:endParaRPr>
          </a:p>
        </p:txBody>
      </p:sp>
      <p:sp>
        <p:nvSpPr>
          <p:cNvPr id="3" name="Footer Placeholder 2">
            <a:extLst>
              <a:ext uri="{FF2B5EF4-FFF2-40B4-BE49-F238E27FC236}">
                <a16:creationId xmlns:a16="http://schemas.microsoft.com/office/drawing/2014/main" xmlns="" id="{5ED4945D-4DE8-4870-B706-83D41930DD5B}"/>
              </a:ext>
            </a:extLst>
          </p:cNvPr>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a:extLst>
              <a:ext uri="{FF2B5EF4-FFF2-40B4-BE49-F238E27FC236}">
                <a16:creationId xmlns:a16="http://schemas.microsoft.com/office/drawing/2014/main" xmlns="" id="{EB8BBF07-67C7-4B98-9D08-F62DBBA50587}"/>
              </a:ext>
            </a:extLst>
          </p:cNvPr>
          <p:cNvSpPr>
            <a:spLocks noGrp="1"/>
          </p:cNvSpPr>
          <p:nvPr>
            <p:ph type="sldNum" sz="quarter" idx="12"/>
          </p:nvPr>
        </p:nvSpPr>
        <p:spPr/>
        <p:txBody>
          <a:bodyPr/>
          <a:lstStyle/>
          <a:p>
            <a:fld id="{56E025A5-A5B1-473E-A0FE-8A56444CD38F}"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4229236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428BDA-3FA6-4D90-96EB-5085473167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624593BE-201E-491B-AD6C-560EEB3208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xmlns="" id="{68230B74-6CF4-416D-B014-7DA35AC967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72D5B0A-5580-4A17-A3DB-966EBB9A134A}"/>
              </a:ext>
            </a:extLst>
          </p:cNvPr>
          <p:cNvSpPr>
            <a:spLocks noGrp="1"/>
          </p:cNvSpPr>
          <p:nvPr>
            <p:ph type="dt" sz="half" idx="10"/>
          </p:nvPr>
        </p:nvSpPr>
        <p:spPr/>
        <p:txBody>
          <a:bodyPr/>
          <a:lstStyle/>
          <a:p>
            <a:fld id="{482F9433-09E7-49DE-BB9F-060364F844C5}" type="datetimeFigureOut">
              <a:rPr lang="en-IN" smtClean="0">
                <a:solidFill>
                  <a:prstClr val="black">
                    <a:tint val="75000"/>
                  </a:prstClr>
                </a:solidFill>
              </a:rPr>
              <a:pPr/>
              <a:t>18-06-2022</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xmlns="" id="{D43AC2A5-4F92-442E-92E5-4168BD95C780}"/>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xmlns="" id="{115ABBB6-3BE3-4973-B791-8D1BC3020B02}"/>
              </a:ext>
            </a:extLst>
          </p:cNvPr>
          <p:cNvSpPr>
            <a:spLocks noGrp="1"/>
          </p:cNvSpPr>
          <p:nvPr>
            <p:ph type="sldNum" sz="quarter" idx="12"/>
          </p:nvPr>
        </p:nvSpPr>
        <p:spPr/>
        <p:txBody>
          <a:bodyPr/>
          <a:lstStyle/>
          <a:p>
            <a:fld id="{56E025A5-A5B1-473E-A0FE-8A56444CD38F}"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024260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EAFE03-8208-42E3-84A7-6AFB57E75DF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9601B09B-862D-4401-99C9-62D766431B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52B9C775-FCC1-4001-A3C3-ED1EDCDE6EA2}"/>
              </a:ext>
            </a:extLst>
          </p:cNvPr>
          <p:cNvSpPr>
            <a:spLocks noGrp="1"/>
          </p:cNvSpPr>
          <p:nvPr>
            <p:ph type="dt" sz="half" idx="10"/>
          </p:nvPr>
        </p:nvSpPr>
        <p:spPr/>
        <p:txBody>
          <a:bodyPr/>
          <a:lstStyle/>
          <a:p>
            <a:fld id="{482F9433-09E7-49DE-BB9F-060364F844C5}" type="datetimeFigureOut">
              <a:rPr lang="en-IN" smtClean="0"/>
              <a:t>18-06-2022</a:t>
            </a:fld>
            <a:endParaRPr lang="en-IN"/>
          </a:p>
        </p:txBody>
      </p:sp>
      <p:sp>
        <p:nvSpPr>
          <p:cNvPr id="5" name="Footer Placeholder 4">
            <a:extLst>
              <a:ext uri="{FF2B5EF4-FFF2-40B4-BE49-F238E27FC236}">
                <a16:creationId xmlns:a16="http://schemas.microsoft.com/office/drawing/2014/main" xmlns="" id="{61656A74-20C6-41DF-ADFB-1104C75A3EC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xmlns="" id="{A80E8CFF-14D6-4EBE-A207-2C7BE9A5424B}"/>
              </a:ext>
            </a:extLst>
          </p:cNvPr>
          <p:cNvSpPr>
            <a:spLocks noGrp="1"/>
          </p:cNvSpPr>
          <p:nvPr>
            <p:ph type="sldNum" sz="quarter" idx="12"/>
          </p:nvPr>
        </p:nvSpPr>
        <p:spPr/>
        <p:txBody>
          <a:bodyPr/>
          <a:lstStyle/>
          <a:p>
            <a:fld id="{56E025A5-A5B1-473E-A0FE-8A56444CD38F}" type="slidenum">
              <a:rPr lang="en-IN" smtClean="0"/>
              <a:t>‹#›</a:t>
            </a:fld>
            <a:endParaRPr lang="en-IN"/>
          </a:p>
        </p:txBody>
      </p:sp>
    </p:spTree>
    <p:extLst>
      <p:ext uri="{BB962C8B-B14F-4D97-AF65-F5344CB8AC3E}">
        <p14:creationId xmlns:p14="http://schemas.microsoft.com/office/powerpoint/2010/main" val="25606884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62826E-8F2E-42D1-A607-2482A9B666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xmlns="" id="{1D487727-17AD-4669-9709-A3DA09EBF1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xmlns="" id="{59B36ECA-8798-462C-A3C3-ED9D571617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5B5121F-7099-4447-B72E-4CAB0A990F79}"/>
              </a:ext>
            </a:extLst>
          </p:cNvPr>
          <p:cNvSpPr>
            <a:spLocks noGrp="1"/>
          </p:cNvSpPr>
          <p:nvPr>
            <p:ph type="dt" sz="half" idx="10"/>
          </p:nvPr>
        </p:nvSpPr>
        <p:spPr/>
        <p:txBody>
          <a:bodyPr/>
          <a:lstStyle/>
          <a:p>
            <a:fld id="{482F9433-09E7-49DE-BB9F-060364F844C5}" type="datetimeFigureOut">
              <a:rPr lang="en-IN" smtClean="0">
                <a:solidFill>
                  <a:prstClr val="black">
                    <a:tint val="75000"/>
                  </a:prstClr>
                </a:solidFill>
              </a:rPr>
              <a:pPr/>
              <a:t>18-06-2022</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xmlns="" id="{A22F6A06-9D8D-4925-BB9F-080540374319}"/>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xmlns="" id="{72717D31-5B6A-460E-BD88-77BDEB8A98A9}"/>
              </a:ext>
            </a:extLst>
          </p:cNvPr>
          <p:cNvSpPr>
            <a:spLocks noGrp="1"/>
          </p:cNvSpPr>
          <p:nvPr>
            <p:ph type="sldNum" sz="quarter" idx="12"/>
          </p:nvPr>
        </p:nvSpPr>
        <p:spPr/>
        <p:txBody>
          <a:bodyPr/>
          <a:lstStyle/>
          <a:p>
            <a:fld id="{56E025A5-A5B1-473E-A0FE-8A56444CD38F}"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864552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7484B0-842E-4C10-885D-1E91E8D60890}"/>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id="{9B1D0CE3-8CEB-4774-9EEC-09B59EA8DA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378E5830-8537-4E4A-B23E-488B4DBA4B01}"/>
              </a:ext>
            </a:extLst>
          </p:cNvPr>
          <p:cNvSpPr>
            <a:spLocks noGrp="1"/>
          </p:cNvSpPr>
          <p:nvPr>
            <p:ph type="dt" sz="half" idx="10"/>
          </p:nvPr>
        </p:nvSpPr>
        <p:spPr/>
        <p:txBody>
          <a:bodyPr/>
          <a:lstStyle/>
          <a:p>
            <a:fld id="{482F9433-09E7-49DE-BB9F-060364F844C5}" type="datetimeFigureOut">
              <a:rPr lang="en-IN" smtClean="0">
                <a:solidFill>
                  <a:prstClr val="black">
                    <a:tint val="75000"/>
                  </a:prstClr>
                </a:solidFill>
              </a:rPr>
              <a:pPr/>
              <a:t>18-06-2022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DEAE12ED-EE33-4939-8A7B-16BBC8F371FE}"/>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087B0298-C585-4364-952C-06B037461EC5}"/>
              </a:ext>
            </a:extLst>
          </p:cNvPr>
          <p:cNvSpPr>
            <a:spLocks noGrp="1"/>
          </p:cNvSpPr>
          <p:nvPr>
            <p:ph type="sldNum" sz="quarter" idx="12"/>
          </p:nvPr>
        </p:nvSpPr>
        <p:spPr/>
        <p:txBody>
          <a:bodyPr/>
          <a:lstStyle/>
          <a:p>
            <a:fld id="{56E025A5-A5B1-473E-A0FE-8A56444CD38F}"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238630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D14D4AA-EABF-43BD-BEFB-D1427E29336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id="{5B3A2A12-71B6-417C-84C5-6FA8569AF1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066CD41F-407E-4DFD-8699-DBA496ADD992}"/>
              </a:ext>
            </a:extLst>
          </p:cNvPr>
          <p:cNvSpPr>
            <a:spLocks noGrp="1"/>
          </p:cNvSpPr>
          <p:nvPr>
            <p:ph type="dt" sz="half" idx="10"/>
          </p:nvPr>
        </p:nvSpPr>
        <p:spPr/>
        <p:txBody>
          <a:bodyPr/>
          <a:lstStyle/>
          <a:p>
            <a:fld id="{482F9433-09E7-49DE-BB9F-060364F844C5}" type="datetimeFigureOut">
              <a:rPr lang="en-IN" smtClean="0">
                <a:solidFill>
                  <a:prstClr val="black">
                    <a:tint val="75000"/>
                  </a:prstClr>
                </a:solidFill>
              </a:rPr>
              <a:pPr/>
              <a:t>18-06-2022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0DC51FE8-214D-4C88-A1B5-8E7039E687A8}"/>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DA9EA0E2-D54D-435B-9E95-C64CFCC774A3}"/>
              </a:ext>
            </a:extLst>
          </p:cNvPr>
          <p:cNvSpPr>
            <a:spLocks noGrp="1"/>
          </p:cNvSpPr>
          <p:nvPr>
            <p:ph type="sldNum" sz="quarter" idx="12"/>
          </p:nvPr>
        </p:nvSpPr>
        <p:spPr/>
        <p:txBody>
          <a:bodyPr/>
          <a:lstStyle/>
          <a:p>
            <a:fld id="{56E025A5-A5B1-473E-A0FE-8A56444CD38F}"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0884353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EBE1DA-7D08-4BC8-B7F3-C10B8BBEA8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xmlns="" id="{5B39D9A1-C71D-4E2B-B61A-D4821E612F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xmlns="" id="{1F01D0EB-253A-4185-B7B6-6451A933187D}"/>
              </a:ext>
            </a:extLst>
          </p:cNvPr>
          <p:cNvSpPr>
            <a:spLocks noGrp="1"/>
          </p:cNvSpPr>
          <p:nvPr>
            <p:ph type="dt" sz="half" idx="10"/>
          </p:nvPr>
        </p:nvSpPr>
        <p:spPr/>
        <p:txBody>
          <a:bodyPr/>
          <a:lstStyle/>
          <a:p>
            <a:fld id="{482F9433-09E7-49DE-BB9F-060364F844C5}" type="datetimeFigureOut">
              <a:rPr lang="en-IN" smtClean="0">
                <a:solidFill>
                  <a:prstClr val="black">
                    <a:tint val="75000"/>
                  </a:prstClr>
                </a:solidFill>
              </a:rPr>
              <a:pPr/>
              <a:t>18-06-2022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46835988-23E8-43CB-AD7C-EF8B6872E0AD}"/>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09178B26-FD94-4F24-AA81-1FA56B363984}"/>
              </a:ext>
            </a:extLst>
          </p:cNvPr>
          <p:cNvSpPr>
            <a:spLocks noGrp="1"/>
          </p:cNvSpPr>
          <p:nvPr>
            <p:ph type="sldNum" sz="quarter" idx="12"/>
          </p:nvPr>
        </p:nvSpPr>
        <p:spPr/>
        <p:txBody>
          <a:bodyPr/>
          <a:lstStyle/>
          <a:p>
            <a:fld id="{56E025A5-A5B1-473E-A0FE-8A56444CD38F}"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508594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EAFE03-8208-42E3-84A7-6AFB57E75DF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9601B09B-862D-4401-99C9-62D766431B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52B9C775-FCC1-4001-A3C3-ED1EDCDE6EA2}"/>
              </a:ext>
            </a:extLst>
          </p:cNvPr>
          <p:cNvSpPr>
            <a:spLocks noGrp="1"/>
          </p:cNvSpPr>
          <p:nvPr>
            <p:ph type="dt" sz="half" idx="10"/>
          </p:nvPr>
        </p:nvSpPr>
        <p:spPr/>
        <p:txBody>
          <a:bodyPr/>
          <a:lstStyle/>
          <a:p>
            <a:fld id="{482F9433-09E7-49DE-BB9F-060364F844C5}" type="datetimeFigureOut">
              <a:rPr lang="en-IN" smtClean="0">
                <a:solidFill>
                  <a:prstClr val="black">
                    <a:tint val="75000"/>
                  </a:prstClr>
                </a:solidFill>
              </a:rPr>
              <a:pPr/>
              <a:t>18-06-2022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61656A74-20C6-41DF-ADFB-1104C75A3EC6}"/>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A80E8CFF-14D6-4EBE-A207-2C7BE9A5424B}"/>
              </a:ext>
            </a:extLst>
          </p:cNvPr>
          <p:cNvSpPr>
            <a:spLocks noGrp="1"/>
          </p:cNvSpPr>
          <p:nvPr>
            <p:ph type="sldNum" sz="quarter" idx="12"/>
          </p:nvPr>
        </p:nvSpPr>
        <p:spPr/>
        <p:txBody>
          <a:bodyPr/>
          <a:lstStyle/>
          <a:p>
            <a:fld id="{56E025A5-A5B1-473E-A0FE-8A56444CD38F}"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8149019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42015B-A483-4DD3-A99A-25B2905AAC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xmlns="" id="{556CE86D-1AC6-49CB-9470-253EF0BD4A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4854CF0-E2A7-48B4-9DE5-7386469A6136}"/>
              </a:ext>
            </a:extLst>
          </p:cNvPr>
          <p:cNvSpPr>
            <a:spLocks noGrp="1"/>
          </p:cNvSpPr>
          <p:nvPr>
            <p:ph type="dt" sz="half" idx="10"/>
          </p:nvPr>
        </p:nvSpPr>
        <p:spPr/>
        <p:txBody>
          <a:bodyPr/>
          <a:lstStyle/>
          <a:p>
            <a:fld id="{482F9433-09E7-49DE-BB9F-060364F844C5}" type="datetimeFigureOut">
              <a:rPr lang="en-IN" smtClean="0">
                <a:solidFill>
                  <a:prstClr val="black">
                    <a:tint val="75000"/>
                  </a:prstClr>
                </a:solidFill>
              </a:rPr>
              <a:pPr/>
              <a:t>18-06-2022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A5164B2C-51CB-4B73-998A-C49DFD50B038}"/>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CEE1BD77-71CE-47FC-A0E3-0210A944E412}"/>
              </a:ext>
            </a:extLst>
          </p:cNvPr>
          <p:cNvSpPr>
            <a:spLocks noGrp="1"/>
          </p:cNvSpPr>
          <p:nvPr>
            <p:ph type="sldNum" sz="quarter" idx="12"/>
          </p:nvPr>
        </p:nvSpPr>
        <p:spPr/>
        <p:txBody>
          <a:bodyPr/>
          <a:lstStyle/>
          <a:p>
            <a:fld id="{56E025A5-A5B1-473E-A0FE-8A56444CD38F}"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5659758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98C33B-5BCC-4175-A2E6-58F29B886B9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B37C3CD4-6CC4-4EC2-922C-7868A89A07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xmlns="" id="{9EBED1B3-E89A-4912-9F0D-22866AE32A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xmlns="" id="{3F417884-550F-40FB-AAC3-4466DF2CCCC8}"/>
              </a:ext>
            </a:extLst>
          </p:cNvPr>
          <p:cNvSpPr>
            <a:spLocks noGrp="1"/>
          </p:cNvSpPr>
          <p:nvPr>
            <p:ph type="dt" sz="half" idx="10"/>
          </p:nvPr>
        </p:nvSpPr>
        <p:spPr/>
        <p:txBody>
          <a:bodyPr/>
          <a:lstStyle/>
          <a:p>
            <a:fld id="{482F9433-09E7-49DE-BB9F-060364F844C5}" type="datetimeFigureOut">
              <a:rPr lang="en-IN" smtClean="0">
                <a:solidFill>
                  <a:prstClr val="black">
                    <a:tint val="75000"/>
                  </a:prstClr>
                </a:solidFill>
              </a:rPr>
              <a:pPr/>
              <a:t>18-06-2022</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xmlns="" id="{22010F4B-3EDC-45D2-B738-B5E2AB358A76}"/>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xmlns="" id="{FEFED2FE-FEFF-4B64-9B85-BC97492A6EFC}"/>
              </a:ext>
            </a:extLst>
          </p:cNvPr>
          <p:cNvSpPr>
            <a:spLocks noGrp="1"/>
          </p:cNvSpPr>
          <p:nvPr>
            <p:ph type="sldNum" sz="quarter" idx="12"/>
          </p:nvPr>
        </p:nvSpPr>
        <p:spPr/>
        <p:txBody>
          <a:bodyPr/>
          <a:lstStyle/>
          <a:p>
            <a:fld id="{56E025A5-A5B1-473E-A0FE-8A56444CD38F}"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3708721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D10612-7194-4A3F-AE9C-E5EC3A1ACCC5}"/>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xmlns="" id="{95B4823F-9815-48D6-B833-1F40F93684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468EE54-5121-47F1-A841-1287899C0F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xmlns="" id="{DE86B2CE-BA06-4F45-AA03-9523A791BF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680DE1C-CB5B-4956-AB4A-E97E15E558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xmlns="" id="{E24DE67A-3C7B-474A-9171-FE20B8FEBE99}"/>
              </a:ext>
            </a:extLst>
          </p:cNvPr>
          <p:cNvSpPr>
            <a:spLocks noGrp="1"/>
          </p:cNvSpPr>
          <p:nvPr>
            <p:ph type="dt" sz="half" idx="10"/>
          </p:nvPr>
        </p:nvSpPr>
        <p:spPr/>
        <p:txBody>
          <a:bodyPr/>
          <a:lstStyle/>
          <a:p>
            <a:fld id="{482F9433-09E7-49DE-BB9F-060364F844C5}" type="datetimeFigureOut">
              <a:rPr lang="en-IN" smtClean="0">
                <a:solidFill>
                  <a:prstClr val="black">
                    <a:tint val="75000"/>
                  </a:prstClr>
                </a:solidFill>
              </a:rPr>
              <a:pPr/>
              <a:t>18-06-2022</a:t>
            </a:fld>
            <a:endParaRPr lang="en-IN">
              <a:solidFill>
                <a:prstClr val="black">
                  <a:tint val="75000"/>
                </a:prstClr>
              </a:solidFill>
            </a:endParaRPr>
          </a:p>
        </p:txBody>
      </p:sp>
      <p:sp>
        <p:nvSpPr>
          <p:cNvPr id="8" name="Footer Placeholder 7">
            <a:extLst>
              <a:ext uri="{FF2B5EF4-FFF2-40B4-BE49-F238E27FC236}">
                <a16:creationId xmlns:a16="http://schemas.microsoft.com/office/drawing/2014/main" xmlns="" id="{925FF133-682E-4A45-B7D6-636357201DC0}"/>
              </a:ext>
            </a:extLst>
          </p:cNvPr>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a:extLst>
              <a:ext uri="{FF2B5EF4-FFF2-40B4-BE49-F238E27FC236}">
                <a16:creationId xmlns:a16="http://schemas.microsoft.com/office/drawing/2014/main" xmlns="" id="{8546C428-4C23-4D3F-B937-019EF8FAA12D}"/>
              </a:ext>
            </a:extLst>
          </p:cNvPr>
          <p:cNvSpPr>
            <a:spLocks noGrp="1"/>
          </p:cNvSpPr>
          <p:nvPr>
            <p:ph type="sldNum" sz="quarter" idx="12"/>
          </p:nvPr>
        </p:nvSpPr>
        <p:spPr/>
        <p:txBody>
          <a:bodyPr/>
          <a:lstStyle/>
          <a:p>
            <a:fld id="{56E025A5-A5B1-473E-A0FE-8A56444CD38F}"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0559749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23D41D-7C1D-474C-A880-62E9F4880741}"/>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xmlns="" id="{EF3B44F4-5D95-48C5-9FFA-173872E82972}"/>
              </a:ext>
            </a:extLst>
          </p:cNvPr>
          <p:cNvSpPr>
            <a:spLocks noGrp="1"/>
          </p:cNvSpPr>
          <p:nvPr>
            <p:ph type="dt" sz="half" idx="10"/>
          </p:nvPr>
        </p:nvSpPr>
        <p:spPr/>
        <p:txBody>
          <a:bodyPr/>
          <a:lstStyle/>
          <a:p>
            <a:fld id="{482F9433-09E7-49DE-BB9F-060364F844C5}" type="datetimeFigureOut">
              <a:rPr lang="en-IN" smtClean="0">
                <a:solidFill>
                  <a:prstClr val="black">
                    <a:tint val="75000"/>
                  </a:prstClr>
                </a:solidFill>
              </a:rPr>
              <a:pPr/>
              <a:t>18-06-2022</a:t>
            </a:fld>
            <a:endParaRPr lang="en-IN">
              <a:solidFill>
                <a:prstClr val="black">
                  <a:tint val="75000"/>
                </a:prstClr>
              </a:solidFill>
            </a:endParaRPr>
          </a:p>
        </p:txBody>
      </p:sp>
      <p:sp>
        <p:nvSpPr>
          <p:cNvPr id="4" name="Footer Placeholder 3">
            <a:extLst>
              <a:ext uri="{FF2B5EF4-FFF2-40B4-BE49-F238E27FC236}">
                <a16:creationId xmlns:a16="http://schemas.microsoft.com/office/drawing/2014/main" xmlns="" id="{14EDB9FD-10A3-405C-B099-BEB16A641E59}"/>
              </a:ext>
            </a:extLst>
          </p:cNvPr>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a:extLst>
              <a:ext uri="{FF2B5EF4-FFF2-40B4-BE49-F238E27FC236}">
                <a16:creationId xmlns:a16="http://schemas.microsoft.com/office/drawing/2014/main" xmlns="" id="{DCE9A663-4EEC-4B4E-8227-E5D1743EB858}"/>
              </a:ext>
            </a:extLst>
          </p:cNvPr>
          <p:cNvSpPr>
            <a:spLocks noGrp="1"/>
          </p:cNvSpPr>
          <p:nvPr>
            <p:ph type="sldNum" sz="quarter" idx="12"/>
          </p:nvPr>
        </p:nvSpPr>
        <p:spPr/>
        <p:txBody>
          <a:bodyPr/>
          <a:lstStyle/>
          <a:p>
            <a:fld id="{56E025A5-A5B1-473E-A0FE-8A56444CD38F}"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5407734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5A107A8-7980-44CE-BD25-8F87CABC974F}"/>
              </a:ext>
            </a:extLst>
          </p:cNvPr>
          <p:cNvSpPr>
            <a:spLocks noGrp="1"/>
          </p:cNvSpPr>
          <p:nvPr>
            <p:ph type="dt" sz="half" idx="10"/>
          </p:nvPr>
        </p:nvSpPr>
        <p:spPr/>
        <p:txBody>
          <a:bodyPr/>
          <a:lstStyle/>
          <a:p>
            <a:fld id="{482F9433-09E7-49DE-BB9F-060364F844C5}" type="datetimeFigureOut">
              <a:rPr lang="en-IN" smtClean="0">
                <a:solidFill>
                  <a:prstClr val="black">
                    <a:tint val="75000"/>
                  </a:prstClr>
                </a:solidFill>
              </a:rPr>
              <a:pPr/>
              <a:t>18-06-2022</a:t>
            </a:fld>
            <a:endParaRPr lang="en-IN">
              <a:solidFill>
                <a:prstClr val="black">
                  <a:tint val="75000"/>
                </a:prstClr>
              </a:solidFill>
            </a:endParaRPr>
          </a:p>
        </p:txBody>
      </p:sp>
      <p:sp>
        <p:nvSpPr>
          <p:cNvPr id="3" name="Footer Placeholder 2">
            <a:extLst>
              <a:ext uri="{FF2B5EF4-FFF2-40B4-BE49-F238E27FC236}">
                <a16:creationId xmlns:a16="http://schemas.microsoft.com/office/drawing/2014/main" xmlns="" id="{5ED4945D-4DE8-4870-B706-83D41930DD5B}"/>
              </a:ext>
            </a:extLst>
          </p:cNvPr>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a:extLst>
              <a:ext uri="{FF2B5EF4-FFF2-40B4-BE49-F238E27FC236}">
                <a16:creationId xmlns:a16="http://schemas.microsoft.com/office/drawing/2014/main" xmlns="" id="{EB8BBF07-67C7-4B98-9D08-F62DBBA50587}"/>
              </a:ext>
            </a:extLst>
          </p:cNvPr>
          <p:cNvSpPr>
            <a:spLocks noGrp="1"/>
          </p:cNvSpPr>
          <p:nvPr>
            <p:ph type="sldNum" sz="quarter" idx="12"/>
          </p:nvPr>
        </p:nvSpPr>
        <p:spPr/>
        <p:txBody>
          <a:bodyPr/>
          <a:lstStyle/>
          <a:p>
            <a:fld id="{56E025A5-A5B1-473E-A0FE-8A56444CD38F}"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499644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42015B-A483-4DD3-A99A-25B2905AAC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xmlns="" id="{556CE86D-1AC6-49CB-9470-253EF0BD4A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4854CF0-E2A7-48B4-9DE5-7386469A6136}"/>
              </a:ext>
            </a:extLst>
          </p:cNvPr>
          <p:cNvSpPr>
            <a:spLocks noGrp="1"/>
          </p:cNvSpPr>
          <p:nvPr>
            <p:ph type="dt" sz="half" idx="10"/>
          </p:nvPr>
        </p:nvSpPr>
        <p:spPr/>
        <p:txBody>
          <a:bodyPr/>
          <a:lstStyle/>
          <a:p>
            <a:fld id="{482F9433-09E7-49DE-BB9F-060364F844C5}" type="datetimeFigureOut">
              <a:rPr lang="en-IN" smtClean="0"/>
              <a:t>18-06-2022</a:t>
            </a:fld>
            <a:endParaRPr lang="en-IN"/>
          </a:p>
        </p:txBody>
      </p:sp>
      <p:sp>
        <p:nvSpPr>
          <p:cNvPr id="5" name="Footer Placeholder 4">
            <a:extLst>
              <a:ext uri="{FF2B5EF4-FFF2-40B4-BE49-F238E27FC236}">
                <a16:creationId xmlns:a16="http://schemas.microsoft.com/office/drawing/2014/main" xmlns="" id="{A5164B2C-51CB-4B73-998A-C49DFD50B03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xmlns="" id="{CEE1BD77-71CE-47FC-A0E3-0210A944E412}"/>
              </a:ext>
            </a:extLst>
          </p:cNvPr>
          <p:cNvSpPr>
            <a:spLocks noGrp="1"/>
          </p:cNvSpPr>
          <p:nvPr>
            <p:ph type="sldNum" sz="quarter" idx="12"/>
          </p:nvPr>
        </p:nvSpPr>
        <p:spPr/>
        <p:txBody>
          <a:bodyPr/>
          <a:lstStyle/>
          <a:p>
            <a:fld id="{56E025A5-A5B1-473E-A0FE-8A56444CD38F}" type="slidenum">
              <a:rPr lang="en-IN" smtClean="0"/>
              <a:t>‹#›</a:t>
            </a:fld>
            <a:endParaRPr lang="en-IN"/>
          </a:p>
        </p:txBody>
      </p:sp>
    </p:spTree>
    <p:extLst>
      <p:ext uri="{BB962C8B-B14F-4D97-AF65-F5344CB8AC3E}">
        <p14:creationId xmlns:p14="http://schemas.microsoft.com/office/powerpoint/2010/main" val="21966252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428BDA-3FA6-4D90-96EB-5085473167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624593BE-201E-491B-AD6C-560EEB3208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xmlns="" id="{68230B74-6CF4-416D-B014-7DA35AC967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72D5B0A-5580-4A17-A3DB-966EBB9A134A}"/>
              </a:ext>
            </a:extLst>
          </p:cNvPr>
          <p:cNvSpPr>
            <a:spLocks noGrp="1"/>
          </p:cNvSpPr>
          <p:nvPr>
            <p:ph type="dt" sz="half" idx="10"/>
          </p:nvPr>
        </p:nvSpPr>
        <p:spPr/>
        <p:txBody>
          <a:bodyPr/>
          <a:lstStyle/>
          <a:p>
            <a:fld id="{482F9433-09E7-49DE-BB9F-060364F844C5}" type="datetimeFigureOut">
              <a:rPr lang="en-IN" smtClean="0">
                <a:solidFill>
                  <a:prstClr val="black">
                    <a:tint val="75000"/>
                  </a:prstClr>
                </a:solidFill>
              </a:rPr>
              <a:pPr/>
              <a:t>18-06-2022</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xmlns="" id="{D43AC2A5-4F92-442E-92E5-4168BD95C780}"/>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xmlns="" id="{115ABBB6-3BE3-4973-B791-8D1BC3020B02}"/>
              </a:ext>
            </a:extLst>
          </p:cNvPr>
          <p:cNvSpPr>
            <a:spLocks noGrp="1"/>
          </p:cNvSpPr>
          <p:nvPr>
            <p:ph type="sldNum" sz="quarter" idx="12"/>
          </p:nvPr>
        </p:nvSpPr>
        <p:spPr/>
        <p:txBody>
          <a:bodyPr/>
          <a:lstStyle/>
          <a:p>
            <a:fld id="{56E025A5-A5B1-473E-A0FE-8A56444CD38F}"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3453382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62826E-8F2E-42D1-A607-2482A9B666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xmlns="" id="{1D487727-17AD-4669-9709-A3DA09EBF1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xmlns="" id="{59B36ECA-8798-462C-A3C3-ED9D571617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5B5121F-7099-4447-B72E-4CAB0A990F79}"/>
              </a:ext>
            </a:extLst>
          </p:cNvPr>
          <p:cNvSpPr>
            <a:spLocks noGrp="1"/>
          </p:cNvSpPr>
          <p:nvPr>
            <p:ph type="dt" sz="half" idx="10"/>
          </p:nvPr>
        </p:nvSpPr>
        <p:spPr/>
        <p:txBody>
          <a:bodyPr/>
          <a:lstStyle/>
          <a:p>
            <a:fld id="{482F9433-09E7-49DE-BB9F-060364F844C5}" type="datetimeFigureOut">
              <a:rPr lang="en-IN" smtClean="0">
                <a:solidFill>
                  <a:prstClr val="black">
                    <a:tint val="75000"/>
                  </a:prstClr>
                </a:solidFill>
              </a:rPr>
              <a:pPr/>
              <a:t>18-06-2022</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xmlns="" id="{A22F6A06-9D8D-4925-BB9F-080540374319}"/>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xmlns="" id="{72717D31-5B6A-460E-BD88-77BDEB8A98A9}"/>
              </a:ext>
            </a:extLst>
          </p:cNvPr>
          <p:cNvSpPr>
            <a:spLocks noGrp="1"/>
          </p:cNvSpPr>
          <p:nvPr>
            <p:ph type="sldNum" sz="quarter" idx="12"/>
          </p:nvPr>
        </p:nvSpPr>
        <p:spPr/>
        <p:txBody>
          <a:bodyPr/>
          <a:lstStyle/>
          <a:p>
            <a:fld id="{56E025A5-A5B1-473E-A0FE-8A56444CD38F}"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448488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7484B0-842E-4C10-885D-1E91E8D60890}"/>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id="{9B1D0CE3-8CEB-4774-9EEC-09B59EA8DA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378E5830-8537-4E4A-B23E-488B4DBA4B01}"/>
              </a:ext>
            </a:extLst>
          </p:cNvPr>
          <p:cNvSpPr>
            <a:spLocks noGrp="1"/>
          </p:cNvSpPr>
          <p:nvPr>
            <p:ph type="dt" sz="half" idx="10"/>
          </p:nvPr>
        </p:nvSpPr>
        <p:spPr/>
        <p:txBody>
          <a:bodyPr/>
          <a:lstStyle/>
          <a:p>
            <a:fld id="{482F9433-09E7-49DE-BB9F-060364F844C5}" type="datetimeFigureOut">
              <a:rPr lang="en-IN" smtClean="0">
                <a:solidFill>
                  <a:prstClr val="black">
                    <a:tint val="75000"/>
                  </a:prstClr>
                </a:solidFill>
              </a:rPr>
              <a:pPr/>
              <a:t>18-06-2022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DEAE12ED-EE33-4939-8A7B-16BBC8F371FE}"/>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087B0298-C585-4364-952C-06B037461EC5}"/>
              </a:ext>
            </a:extLst>
          </p:cNvPr>
          <p:cNvSpPr>
            <a:spLocks noGrp="1"/>
          </p:cNvSpPr>
          <p:nvPr>
            <p:ph type="sldNum" sz="quarter" idx="12"/>
          </p:nvPr>
        </p:nvSpPr>
        <p:spPr/>
        <p:txBody>
          <a:bodyPr/>
          <a:lstStyle/>
          <a:p>
            <a:fld id="{56E025A5-A5B1-473E-A0FE-8A56444CD38F}"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5912733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D14D4AA-EABF-43BD-BEFB-D1427E29336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id="{5B3A2A12-71B6-417C-84C5-6FA8569AF1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066CD41F-407E-4DFD-8699-DBA496ADD992}"/>
              </a:ext>
            </a:extLst>
          </p:cNvPr>
          <p:cNvSpPr>
            <a:spLocks noGrp="1"/>
          </p:cNvSpPr>
          <p:nvPr>
            <p:ph type="dt" sz="half" idx="10"/>
          </p:nvPr>
        </p:nvSpPr>
        <p:spPr/>
        <p:txBody>
          <a:bodyPr/>
          <a:lstStyle/>
          <a:p>
            <a:fld id="{482F9433-09E7-49DE-BB9F-060364F844C5}" type="datetimeFigureOut">
              <a:rPr lang="en-IN" smtClean="0">
                <a:solidFill>
                  <a:prstClr val="black">
                    <a:tint val="75000"/>
                  </a:prstClr>
                </a:solidFill>
              </a:rPr>
              <a:pPr/>
              <a:t>18-06-2022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0DC51FE8-214D-4C88-A1B5-8E7039E687A8}"/>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DA9EA0E2-D54D-435B-9E95-C64CFCC774A3}"/>
              </a:ext>
            </a:extLst>
          </p:cNvPr>
          <p:cNvSpPr>
            <a:spLocks noGrp="1"/>
          </p:cNvSpPr>
          <p:nvPr>
            <p:ph type="sldNum" sz="quarter" idx="12"/>
          </p:nvPr>
        </p:nvSpPr>
        <p:spPr/>
        <p:txBody>
          <a:bodyPr/>
          <a:lstStyle/>
          <a:p>
            <a:fld id="{56E025A5-A5B1-473E-A0FE-8A56444CD38F}"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842324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98C33B-5BCC-4175-A2E6-58F29B886B9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B37C3CD4-6CC4-4EC2-922C-7868A89A07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xmlns="" id="{9EBED1B3-E89A-4912-9F0D-22866AE32A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xmlns="" id="{3F417884-550F-40FB-AAC3-4466DF2CCCC8}"/>
              </a:ext>
            </a:extLst>
          </p:cNvPr>
          <p:cNvSpPr>
            <a:spLocks noGrp="1"/>
          </p:cNvSpPr>
          <p:nvPr>
            <p:ph type="dt" sz="half" idx="10"/>
          </p:nvPr>
        </p:nvSpPr>
        <p:spPr/>
        <p:txBody>
          <a:bodyPr/>
          <a:lstStyle/>
          <a:p>
            <a:fld id="{482F9433-09E7-49DE-BB9F-060364F844C5}" type="datetimeFigureOut">
              <a:rPr lang="en-IN" smtClean="0"/>
              <a:t>18-06-2022</a:t>
            </a:fld>
            <a:endParaRPr lang="en-IN"/>
          </a:p>
        </p:txBody>
      </p:sp>
      <p:sp>
        <p:nvSpPr>
          <p:cNvPr id="6" name="Footer Placeholder 5">
            <a:extLst>
              <a:ext uri="{FF2B5EF4-FFF2-40B4-BE49-F238E27FC236}">
                <a16:creationId xmlns:a16="http://schemas.microsoft.com/office/drawing/2014/main" xmlns="" id="{22010F4B-3EDC-45D2-B738-B5E2AB358A76}"/>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xmlns="" id="{FEFED2FE-FEFF-4B64-9B85-BC97492A6EFC}"/>
              </a:ext>
            </a:extLst>
          </p:cNvPr>
          <p:cNvSpPr>
            <a:spLocks noGrp="1"/>
          </p:cNvSpPr>
          <p:nvPr>
            <p:ph type="sldNum" sz="quarter" idx="12"/>
          </p:nvPr>
        </p:nvSpPr>
        <p:spPr/>
        <p:txBody>
          <a:bodyPr/>
          <a:lstStyle/>
          <a:p>
            <a:fld id="{56E025A5-A5B1-473E-A0FE-8A56444CD38F}" type="slidenum">
              <a:rPr lang="en-IN" smtClean="0"/>
              <a:t>‹#›</a:t>
            </a:fld>
            <a:endParaRPr lang="en-IN"/>
          </a:p>
        </p:txBody>
      </p:sp>
    </p:spTree>
    <p:extLst>
      <p:ext uri="{BB962C8B-B14F-4D97-AF65-F5344CB8AC3E}">
        <p14:creationId xmlns:p14="http://schemas.microsoft.com/office/powerpoint/2010/main" val="882041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D10612-7194-4A3F-AE9C-E5EC3A1ACCC5}"/>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xmlns="" id="{95B4823F-9815-48D6-B833-1F40F93684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468EE54-5121-47F1-A841-1287899C0F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xmlns="" id="{DE86B2CE-BA06-4F45-AA03-9523A791BF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680DE1C-CB5B-4956-AB4A-E97E15E558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xmlns="" id="{E24DE67A-3C7B-474A-9171-FE20B8FEBE99}"/>
              </a:ext>
            </a:extLst>
          </p:cNvPr>
          <p:cNvSpPr>
            <a:spLocks noGrp="1"/>
          </p:cNvSpPr>
          <p:nvPr>
            <p:ph type="dt" sz="half" idx="10"/>
          </p:nvPr>
        </p:nvSpPr>
        <p:spPr/>
        <p:txBody>
          <a:bodyPr/>
          <a:lstStyle/>
          <a:p>
            <a:fld id="{482F9433-09E7-49DE-BB9F-060364F844C5}" type="datetimeFigureOut">
              <a:rPr lang="en-IN" smtClean="0"/>
              <a:t>18-06-2022</a:t>
            </a:fld>
            <a:endParaRPr lang="en-IN"/>
          </a:p>
        </p:txBody>
      </p:sp>
      <p:sp>
        <p:nvSpPr>
          <p:cNvPr id="8" name="Footer Placeholder 7">
            <a:extLst>
              <a:ext uri="{FF2B5EF4-FFF2-40B4-BE49-F238E27FC236}">
                <a16:creationId xmlns:a16="http://schemas.microsoft.com/office/drawing/2014/main" xmlns="" id="{925FF133-682E-4A45-B7D6-636357201DC0}"/>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xmlns="" id="{8546C428-4C23-4D3F-B937-019EF8FAA12D}"/>
              </a:ext>
            </a:extLst>
          </p:cNvPr>
          <p:cNvSpPr>
            <a:spLocks noGrp="1"/>
          </p:cNvSpPr>
          <p:nvPr>
            <p:ph type="sldNum" sz="quarter" idx="12"/>
          </p:nvPr>
        </p:nvSpPr>
        <p:spPr/>
        <p:txBody>
          <a:bodyPr/>
          <a:lstStyle/>
          <a:p>
            <a:fld id="{56E025A5-A5B1-473E-A0FE-8A56444CD38F}" type="slidenum">
              <a:rPr lang="en-IN" smtClean="0"/>
              <a:t>‹#›</a:t>
            </a:fld>
            <a:endParaRPr lang="en-IN"/>
          </a:p>
        </p:txBody>
      </p:sp>
    </p:spTree>
    <p:extLst>
      <p:ext uri="{BB962C8B-B14F-4D97-AF65-F5344CB8AC3E}">
        <p14:creationId xmlns:p14="http://schemas.microsoft.com/office/powerpoint/2010/main" val="3828585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23D41D-7C1D-474C-A880-62E9F4880741}"/>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xmlns="" id="{EF3B44F4-5D95-48C5-9FFA-173872E82972}"/>
              </a:ext>
            </a:extLst>
          </p:cNvPr>
          <p:cNvSpPr>
            <a:spLocks noGrp="1"/>
          </p:cNvSpPr>
          <p:nvPr>
            <p:ph type="dt" sz="half" idx="10"/>
          </p:nvPr>
        </p:nvSpPr>
        <p:spPr/>
        <p:txBody>
          <a:bodyPr/>
          <a:lstStyle/>
          <a:p>
            <a:fld id="{482F9433-09E7-49DE-BB9F-060364F844C5}" type="datetimeFigureOut">
              <a:rPr lang="en-IN" smtClean="0"/>
              <a:t>18-06-2022</a:t>
            </a:fld>
            <a:endParaRPr lang="en-IN"/>
          </a:p>
        </p:txBody>
      </p:sp>
      <p:sp>
        <p:nvSpPr>
          <p:cNvPr id="4" name="Footer Placeholder 3">
            <a:extLst>
              <a:ext uri="{FF2B5EF4-FFF2-40B4-BE49-F238E27FC236}">
                <a16:creationId xmlns:a16="http://schemas.microsoft.com/office/drawing/2014/main" xmlns="" id="{14EDB9FD-10A3-405C-B099-BEB16A641E59}"/>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xmlns="" id="{DCE9A663-4EEC-4B4E-8227-E5D1743EB858}"/>
              </a:ext>
            </a:extLst>
          </p:cNvPr>
          <p:cNvSpPr>
            <a:spLocks noGrp="1"/>
          </p:cNvSpPr>
          <p:nvPr>
            <p:ph type="sldNum" sz="quarter" idx="12"/>
          </p:nvPr>
        </p:nvSpPr>
        <p:spPr/>
        <p:txBody>
          <a:bodyPr/>
          <a:lstStyle/>
          <a:p>
            <a:fld id="{56E025A5-A5B1-473E-A0FE-8A56444CD38F}" type="slidenum">
              <a:rPr lang="en-IN" smtClean="0"/>
              <a:t>‹#›</a:t>
            </a:fld>
            <a:endParaRPr lang="en-IN"/>
          </a:p>
        </p:txBody>
      </p:sp>
    </p:spTree>
    <p:extLst>
      <p:ext uri="{BB962C8B-B14F-4D97-AF65-F5344CB8AC3E}">
        <p14:creationId xmlns:p14="http://schemas.microsoft.com/office/powerpoint/2010/main" val="368419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5A107A8-7980-44CE-BD25-8F87CABC974F}"/>
              </a:ext>
            </a:extLst>
          </p:cNvPr>
          <p:cNvSpPr>
            <a:spLocks noGrp="1"/>
          </p:cNvSpPr>
          <p:nvPr>
            <p:ph type="dt" sz="half" idx="10"/>
          </p:nvPr>
        </p:nvSpPr>
        <p:spPr/>
        <p:txBody>
          <a:bodyPr/>
          <a:lstStyle/>
          <a:p>
            <a:fld id="{482F9433-09E7-49DE-BB9F-060364F844C5}" type="datetimeFigureOut">
              <a:rPr lang="en-IN" smtClean="0"/>
              <a:t>18-06-2022</a:t>
            </a:fld>
            <a:endParaRPr lang="en-IN"/>
          </a:p>
        </p:txBody>
      </p:sp>
      <p:sp>
        <p:nvSpPr>
          <p:cNvPr id="3" name="Footer Placeholder 2">
            <a:extLst>
              <a:ext uri="{FF2B5EF4-FFF2-40B4-BE49-F238E27FC236}">
                <a16:creationId xmlns:a16="http://schemas.microsoft.com/office/drawing/2014/main" xmlns="" id="{5ED4945D-4DE8-4870-B706-83D41930DD5B}"/>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xmlns="" id="{EB8BBF07-67C7-4B98-9D08-F62DBBA50587}"/>
              </a:ext>
            </a:extLst>
          </p:cNvPr>
          <p:cNvSpPr>
            <a:spLocks noGrp="1"/>
          </p:cNvSpPr>
          <p:nvPr>
            <p:ph type="sldNum" sz="quarter" idx="12"/>
          </p:nvPr>
        </p:nvSpPr>
        <p:spPr/>
        <p:txBody>
          <a:bodyPr/>
          <a:lstStyle/>
          <a:p>
            <a:fld id="{56E025A5-A5B1-473E-A0FE-8A56444CD38F}" type="slidenum">
              <a:rPr lang="en-IN" smtClean="0"/>
              <a:t>‹#›</a:t>
            </a:fld>
            <a:endParaRPr lang="en-IN"/>
          </a:p>
        </p:txBody>
      </p:sp>
    </p:spTree>
    <p:extLst>
      <p:ext uri="{BB962C8B-B14F-4D97-AF65-F5344CB8AC3E}">
        <p14:creationId xmlns:p14="http://schemas.microsoft.com/office/powerpoint/2010/main" val="3721631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428BDA-3FA6-4D90-96EB-5085473167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624593BE-201E-491B-AD6C-560EEB3208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xmlns="" id="{68230B74-6CF4-416D-B014-7DA35AC967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72D5B0A-5580-4A17-A3DB-966EBB9A134A}"/>
              </a:ext>
            </a:extLst>
          </p:cNvPr>
          <p:cNvSpPr>
            <a:spLocks noGrp="1"/>
          </p:cNvSpPr>
          <p:nvPr>
            <p:ph type="dt" sz="half" idx="10"/>
          </p:nvPr>
        </p:nvSpPr>
        <p:spPr/>
        <p:txBody>
          <a:bodyPr/>
          <a:lstStyle/>
          <a:p>
            <a:fld id="{482F9433-09E7-49DE-BB9F-060364F844C5}" type="datetimeFigureOut">
              <a:rPr lang="en-IN" smtClean="0"/>
              <a:t>18-06-2022</a:t>
            </a:fld>
            <a:endParaRPr lang="en-IN"/>
          </a:p>
        </p:txBody>
      </p:sp>
      <p:sp>
        <p:nvSpPr>
          <p:cNvPr id="6" name="Footer Placeholder 5">
            <a:extLst>
              <a:ext uri="{FF2B5EF4-FFF2-40B4-BE49-F238E27FC236}">
                <a16:creationId xmlns:a16="http://schemas.microsoft.com/office/drawing/2014/main" xmlns="" id="{D43AC2A5-4F92-442E-92E5-4168BD95C780}"/>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xmlns="" id="{115ABBB6-3BE3-4973-B791-8D1BC3020B02}"/>
              </a:ext>
            </a:extLst>
          </p:cNvPr>
          <p:cNvSpPr>
            <a:spLocks noGrp="1"/>
          </p:cNvSpPr>
          <p:nvPr>
            <p:ph type="sldNum" sz="quarter" idx="12"/>
          </p:nvPr>
        </p:nvSpPr>
        <p:spPr/>
        <p:txBody>
          <a:bodyPr/>
          <a:lstStyle/>
          <a:p>
            <a:fld id="{56E025A5-A5B1-473E-A0FE-8A56444CD38F}" type="slidenum">
              <a:rPr lang="en-IN" smtClean="0"/>
              <a:t>‹#›</a:t>
            </a:fld>
            <a:endParaRPr lang="en-IN"/>
          </a:p>
        </p:txBody>
      </p:sp>
    </p:spTree>
    <p:extLst>
      <p:ext uri="{BB962C8B-B14F-4D97-AF65-F5344CB8AC3E}">
        <p14:creationId xmlns:p14="http://schemas.microsoft.com/office/powerpoint/2010/main" val="2911685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62826E-8F2E-42D1-A607-2482A9B666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xmlns="" id="{1D487727-17AD-4669-9709-A3DA09EBF1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xmlns="" id="{59B36ECA-8798-462C-A3C3-ED9D571617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5B5121F-7099-4447-B72E-4CAB0A990F79}"/>
              </a:ext>
            </a:extLst>
          </p:cNvPr>
          <p:cNvSpPr>
            <a:spLocks noGrp="1"/>
          </p:cNvSpPr>
          <p:nvPr>
            <p:ph type="dt" sz="half" idx="10"/>
          </p:nvPr>
        </p:nvSpPr>
        <p:spPr/>
        <p:txBody>
          <a:bodyPr/>
          <a:lstStyle/>
          <a:p>
            <a:fld id="{482F9433-09E7-49DE-BB9F-060364F844C5}" type="datetimeFigureOut">
              <a:rPr lang="en-IN" smtClean="0"/>
              <a:t>18-06-2022</a:t>
            </a:fld>
            <a:endParaRPr lang="en-IN"/>
          </a:p>
        </p:txBody>
      </p:sp>
      <p:sp>
        <p:nvSpPr>
          <p:cNvPr id="6" name="Footer Placeholder 5">
            <a:extLst>
              <a:ext uri="{FF2B5EF4-FFF2-40B4-BE49-F238E27FC236}">
                <a16:creationId xmlns:a16="http://schemas.microsoft.com/office/drawing/2014/main" xmlns="" id="{A22F6A06-9D8D-4925-BB9F-080540374319}"/>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xmlns="" id="{72717D31-5B6A-460E-BD88-77BDEB8A98A9}"/>
              </a:ext>
            </a:extLst>
          </p:cNvPr>
          <p:cNvSpPr>
            <a:spLocks noGrp="1"/>
          </p:cNvSpPr>
          <p:nvPr>
            <p:ph type="sldNum" sz="quarter" idx="12"/>
          </p:nvPr>
        </p:nvSpPr>
        <p:spPr/>
        <p:txBody>
          <a:bodyPr/>
          <a:lstStyle/>
          <a:p>
            <a:fld id="{56E025A5-A5B1-473E-A0FE-8A56444CD38F}" type="slidenum">
              <a:rPr lang="en-IN" smtClean="0"/>
              <a:t>‹#›</a:t>
            </a:fld>
            <a:endParaRPr lang="en-IN"/>
          </a:p>
        </p:txBody>
      </p:sp>
    </p:spTree>
    <p:extLst>
      <p:ext uri="{BB962C8B-B14F-4D97-AF65-F5344CB8AC3E}">
        <p14:creationId xmlns:p14="http://schemas.microsoft.com/office/powerpoint/2010/main" val="3426621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9454ED1-DB0C-4A6D-B115-60621CCCB6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xmlns="" id="{FD948B3C-D311-48BB-963C-9B6D3C363C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0D4C6F2C-08DB-4318-BC8A-FD8A27C774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2F9433-09E7-49DE-BB9F-060364F844C5}" type="datetimeFigureOut">
              <a:rPr lang="en-IN" smtClean="0"/>
              <a:t>18-06-2022</a:t>
            </a:fld>
            <a:endParaRPr lang="en-IN"/>
          </a:p>
        </p:txBody>
      </p:sp>
      <p:sp>
        <p:nvSpPr>
          <p:cNvPr id="5" name="Footer Placeholder 4">
            <a:extLst>
              <a:ext uri="{FF2B5EF4-FFF2-40B4-BE49-F238E27FC236}">
                <a16:creationId xmlns:a16="http://schemas.microsoft.com/office/drawing/2014/main" xmlns="" id="{E164465F-FD0D-42F9-B1CE-EE868BCEF0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xmlns="" id="{5874F309-B9A2-4470-94D6-3E0A6D606B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E025A5-A5B1-473E-A0FE-8A56444CD38F}" type="slidenum">
              <a:rPr lang="en-IN" smtClean="0"/>
              <a:t>‹#›</a:t>
            </a:fld>
            <a:endParaRPr lang="en-IN"/>
          </a:p>
        </p:txBody>
      </p:sp>
    </p:spTree>
    <p:extLst>
      <p:ext uri="{BB962C8B-B14F-4D97-AF65-F5344CB8AC3E}">
        <p14:creationId xmlns:p14="http://schemas.microsoft.com/office/powerpoint/2010/main" val="41480354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9454ED1-DB0C-4A6D-B115-60621CCCB6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xmlns="" id="{FD948B3C-D311-48BB-963C-9B6D3C363C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0D4C6F2C-08DB-4318-BC8A-FD8A27C774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2F9433-09E7-49DE-BB9F-060364F844C5}" type="datetimeFigureOut">
              <a:rPr lang="en-IN" smtClean="0">
                <a:solidFill>
                  <a:prstClr val="black">
                    <a:tint val="75000"/>
                  </a:prstClr>
                </a:solidFill>
              </a:rPr>
              <a:pPr/>
              <a:t>18-06-2022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E164465F-FD0D-42F9-B1CE-EE868BCEF0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5874F309-B9A2-4470-94D6-3E0A6D606B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E025A5-A5B1-473E-A0FE-8A56444CD38F}"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8032353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9454ED1-DB0C-4A6D-B115-60621CCCB6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xmlns="" id="{FD948B3C-D311-48BB-963C-9B6D3C363C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0D4C6F2C-08DB-4318-BC8A-FD8A27C774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2F9433-09E7-49DE-BB9F-060364F844C5}" type="datetimeFigureOut">
              <a:rPr lang="en-IN" smtClean="0">
                <a:solidFill>
                  <a:prstClr val="black">
                    <a:tint val="75000"/>
                  </a:prstClr>
                </a:solidFill>
              </a:rPr>
              <a:pPr/>
              <a:t>18-06-2022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E164465F-FD0D-42F9-B1CE-EE868BCEF0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5874F309-B9A2-4470-94D6-3E0A6D606B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E025A5-A5B1-473E-A0FE-8A56444CD38F}"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0164567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17/06/relationships/model3d" Target="../media/model3d7.glb"/><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17/06/relationships/model3d" Target="../media/model3d1.glb"/><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3D19F"/>
            </a:gs>
            <a:gs pos="100000">
              <a:srgbClr val="0F7473"/>
            </a:gs>
          </a:gsLst>
          <a:lin ang="2700000" scaled="1"/>
          <a:tileRect/>
        </a:gra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xmlns="" id="{D1BD112C-2E09-BD28-E0EB-A710A5A04E3E}"/>
              </a:ext>
            </a:extLst>
          </p:cNvPr>
          <p:cNvSpPr/>
          <p:nvPr/>
        </p:nvSpPr>
        <p:spPr>
          <a:xfrm>
            <a:off x="384950" y="2789801"/>
            <a:ext cx="7021988" cy="2732042"/>
          </a:xfrm>
          <a:prstGeom prst="roundRect">
            <a:avLst>
              <a:gd name="adj" fmla="val 7895"/>
            </a:avLst>
          </a:prstGeom>
          <a:gradFill flip="none" rotWithShape="1">
            <a:gsLst>
              <a:gs pos="0">
                <a:srgbClr val="47DCB8">
                  <a:alpha val="40000"/>
                </a:srgbClr>
              </a:gs>
              <a:gs pos="100000">
                <a:srgbClr val="0F7875">
                  <a:alpha val="40000"/>
                </a:srgbClr>
              </a:gs>
            </a:gsLst>
            <a:path path="circle">
              <a:fillToRect r="100000" b="100000"/>
            </a:path>
            <a:tileRect l="-100000" t="-100000"/>
          </a:gradFill>
          <a:ln>
            <a:no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9" name="Freeform: Shape 218">
            <a:extLst>
              <a:ext uri="{FF2B5EF4-FFF2-40B4-BE49-F238E27FC236}">
                <a16:creationId xmlns:a16="http://schemas.microsoft.com/office/drawing/2014/main" xmlns="" id="{E17E9581-72AE-4B7F-9310-5E918044F978}"/>
              </a:ext>
            </a:extLst>
          </p:cNvPr>
          <p:cNvSpPr/>
          <p:nvPr/>
        </p:nvSpPr>
        <p:spPr>
          <a:xfrm flipH="1">
            <a:off x="0" y="153988"/>
            <a:ext cx="6117710" cy="6857999"/>
          </a:xfrm>
          <a:custGeom>
            <a:avLst/>
            <a:gdLst>
              <a:gd name="connsiteX0" fmla="*/ 0 w 6743781"/>
              <a:gd name="connsiteY0" fmla="*/ 0 h 6857999"/>
              <a:gd name="connsiteX1" fmla="*/ 6743781 w 6743781"/>
              <a:gd name="connsiteY1" fmla="*/ 0 h 6857999"/>
              <a:gd name="connsiteX2" fmla="*/ 6743781 w 6743781"/>
              <a:gd name="connsiteY2" fmla="*/ 6857999 h 6857999"/>
              <a:gd name="connsiteX3" fmla="*/ 2322912 w 674378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743781" h="6857999">
                <a:moveTo>
                  <a:pt x="0" y="0"/>
                </a:moveTo>
                <a:lnTo>
                  <a:pt x="6743781" y="0"/>
                </a:lnTo>
                <a:lnTo>
                  <a:pt x="6743781" y="6857999"/>
                </a:lnTo>
                <a:lnTo>
                  <a:pt x="2322912" y="6857999"/>
                </a:lnTo>
                <a:close/>
              </a:path>
            </a:pathLst>
          </a:custGeom>
          <a:gradFill flip="none" rotWithShape="1">
            <a:gsLst>
              <a:gs pos="0">
                <a:schemeClr val="bg1">
                  <a:alpha val="30000"/>
                </a:schemeClr>
              </a:gs>
              <a:gs pos="64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204" name="Rectangle: Rounded Corners 203">
            <a:extLst>
              <a:ext uri="{FF2B5EF4-FFF2-40B4-BE49-F238E27FC236}">
                <a16:creationId xmlns:a16="http://schemas.microsoft.com/office/drawing/2014/main" xmlns="" id="{8627AA93-6385-4673-A9E0-C8FDC82267BD}"/>
              </a:ext>
            </a:extLst>
          </p:cNvPr>
          <p:cNvSpPr/>
          <p:nvPr/>
        </p:nvSpPr>
        <p:spPr>
          <a:xfrm>
            <a:off x="9022512" y="1336158"/>
            <a:ext cx="2340000" cy="3888000"/>
          </a:xfrm>
          <a:prstGeom prst="roundRect">
            <a:avLst>
              <a:gd name="adj" fmla="val 7895"/>
            </a:avLst>
          </a:prstGeom>
          <a:gradFill flip="none" rotWithShape="1">
            <a:gsLst>
              <a:gs pos="0">
                <a:srgbClr val="47DCB8"/>
              </a:gs>
              <a:gs pos="100000">
                <a:srgbClr val="0F787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5" name="Freeform: Shape 204">
            <a:extLst>
              <a:ext uri="{FF2B5EF4-FFF2-40B4-BE49-F238E27FC236}">
                <a16:creationId xmlns:a16="http://schemas.microsoft.com/office/drawing/2014/main" xmlns="" id="{FBA39A6D-3594-493A-BA5B-3F2CF0006BDF}"/>
              </a:ext>
            </a:extLst>
          </p:cNvPr>
          <p:cNvSpPr/>
          <p:nvPr/>
        </p:nvSpPr>
        <p:spPr>
          <a:xfrm>
            <a:off x="9461406" y="1328790"/>
            <a:ext cx="1886336" cy="3888000"/>
          </a:xfrm>
          <a:custGeom>
            <a:avLst/>
            <a:gdLst>
              <a:gd name="connsiteX0" fmla="*/ 1656658 w 1886336"/>
              <a:gd name="connsiteY0" fmla="*/ 0 h 3888000"/>
              <a:gd name="connsiteX1" fmla="*/ 1701593 w 1886336"/>
              <a:gd name="connsiteY1" fmla="*/ 0 h 3888000"/>
              <a:gd name="connsiteX2" fmla="*/ 1886336 w 1886336"/>
              <a:gd name="connsiteY2" fmla="*/ 184743 h 3888000"/>
              <a:gd name="connsiteX3" fmla="*/ 1886336 w 1886336"/>
              <a:gd name="connsiteY3" fmla="*/ 3703257 h 3888000"/>
              <a:gd name="connsiteX4" fmla="*/ 1701593 w 1886336"/>
              <a:gd name="connsiteY4" fmla="*/ 3888000 h 3888000"/>
              <a:gd name="connsiteX5" fmla="*/ 0 w 1886336"/>
              <a:gd name="connsiteY5" fmla="*/ 3888000 h 38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336" h="3888000">
                <a:moveTo>
                  <a:pt x="1656658" y="0"/>
                </a:moveTo>
                <a:lnTo>
                  <a:pt x="1701593" y="0"/>
                </a:lnTo>
                <a:cubicBezTo>
                  <a:pt x="1803624" y="0"/>
                  <a:pt x="1886336" y="82712"/>
                  <a:pt x="1886336" y="184743"/>
                </a:cubicBezTo>
                <a:lnTo>
                  <a:pt x="1886336" y="3703257"/>
                </a:lnTo>
                <a:cubicBezTo>
                  <a:pt x="1886336" y="3805288"/>
                  <a:pt x="1803624" y="3888000"/>
                  <a:pt x="1701593" y="3888000"/>
                </a:cubicBezTo>
                <a:lnTo>
                  <a:pt x="0" y="3888000"/>
                </a:lnTo>
                <a:close/>
              </a:path>
            </a:pathLst>
          </a:custGeom>
          <a:gradFill>
            <a:gsLst>
              <a:gs pos="0">
                <a:srgbClr val="47DCB8"/>
              </a:gs>
              <a:gs pos="86000">
                <a:srgbClr val="0F867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206" name="Freeform: Shape 205">
            <a:extLst>
              <a:ext uri="{FF2B5EF4-FFF2-40B4-BE49-F238E27FC236}">
                <a16:creationId xmlns:a16="http://schemas.microsoft.com/office/drawing/2014/main" xmlns="" id="{51512338-F7E9-40DC-9BAD-48E6121C8325}"/>
              </a:ext>
            </a:extLst>
          </p:cNvPr>
          <p:cNvSpPr/>
          <p:nvPr/>
        </p:nvSpPr>
        <p:spPr>
          <a:xfrm>
            <a:off x="9927367" y="1321422"/>
            <a:ext cx="1415416" cy="3878763"/>
          </a:xfrm>
          <a:custGeom>
            <a:avLst/>
            <a:gdLst>
              <a:gd name="connsiteX0" fmla="*/ 1276424 w 1415416"/>
              <a:gd name="connsiteY0" fmla="*/ 0 h 3878763"/>
              <a:gd name="connsiteX1" fmla="*/ 1302583 w 1415416"/>
              <a:gd name="connsiteY1" fmla="*/ 5281 h 3878763"/>
              <a:gd name="connsiteX2" fmla="*/ 1415416 w 1415416"/>
              <a:gd name="connsiteY2" fmla="*/ 175506 h 3878763"/>
              <a:gd name="connsiteX3" fmla="*/ 1415416 w 1415416"/>
              <a:gd name="connsiteY3" fmla="*/ 3694020 h 3878763"/>
              <a:gd name="connsiteX4" fmla="*/ 1230673 w 1415416"/>
              <a:gd name="connsiteY4" fmla="*/ 3878763 h 3878763"/>
              <a:gd name="connsiteX5" fmla="*/ 0 w 1415416"/>
              <a:gd name="connsiteY5" fmla="*/ 3878763 h 387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5416" h="3878763">
                <a:moveTo>
                  <a:pt x="1276424" y="0"/>
                </a:moveTo>
                <a:lnTo>
                  <a:pt x="1302583" y="5281"/>
                </a:lnTo>
                <a:cubicBezTo>
                  <a:pt x="1368891" y="33327"/>
                  <a:pt x="1415416" y="98983"/>
                  <a:pt x="1415416" y="175506"/>
                </a:cubicBezTo>
                <a:lnTo>
                  <a:pt x="1415416" y="3694020"/>
                </a:lnTo>
                <a:cubicBezTo>
                  <a:pt x="1415416" y="3796051"/>
                  <a:pt x="1332704" y="3878763"/>
                  <a:pt x="1230673" y="3878763"/>
                </a:cubicBezTo>
                <a:lnTo>
                  <a:pt x="0" y="3878763"/>
                </a:lnTo>
                <a:close/>
              </a:path>
            </a:pathLst>
          </a:custGeom>
          <a:gradFill flip="none" rotWithShape="1">
            <a:gsLst>
              <a:gs pos="0">
                <a:srgbClr val="47DCB8"/>
              </a:gs>
              <a:gs pos="100000">
                <a:srgbClr val="0F867C"/>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207" name="Oval 206">
            <a:extLst>
              <a:ext uri="{FF2B5EF4-FFF2-40B4-BE49-F238E27FC236}">
                <a16:creationId xmlns:a16="http://schemas.microsoft.com/office/drawing/2014/main" xmlns="" id="{67473B42-4408-4605-8D83-6615B19335BE}"/>
              </a:ext>
            </a:extLst>
          </p:cNvPr>
          <p:cNvSpPr/>
          <p:nvPr/>
        </p:nvSpPr>
        <p:spPr>
          <a:xfrm>
            <a:off x="10866533" y="3106738"/>
            <a:ext cx="952500" cy="952500"/>
          </a:xfrm>
          <a:prstGeom prst="ellipse">
            <a:avLst/>
          </a:prstGeom>
          <a:gradFill>
            <a:gsLst>
              <a:gs pos="24000">
                <a:srgbClr val="47DCB8"/>
              </a:gs>
              <a:gs pos="86000">
                <a:srgbClr val="0F7875"/>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08" name="Oval 207">
            <a:extLst>
              <a:ext uri="{FF2B5EF4-FFF2-40B4-BE49-F238E27FC236}">
                <a16:creationId xmlns:a16="http://schemas.microsoft.com/office/drawing/2014/main" xmlns="" id="{626D012E-9690-4FC7-9FCC-4311A97E9644}"/>
              </a:ext>
            </a:extLst>
          </p:cNvPr>
          <p:cNvSpPr/>
          <p:nvPr/>
        </p:nvSpPr>
        <p:spPr>
          <a:xfrm>
            <a:off x="10347991" y="1851839"/>
            <a:ext cx="518542" cy="518542"/>
          </a:xfrm>
          <a:prstGeom prst="ellipse">
            <a:avLst/>
          </a:prstGeom>
          <a:gradFill>
            <a:gsLst>
              <a:gs pos="0">
                <a:srgbClr val="47DCB8"/>
              </a:gs>
              <a:gs pos="100000">
                <a:srgbClr val="0F7875"/>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1" name="Oval 190">
            <a:extLst>
              <a:ext uri="{FF2B5EF4-FFF2-40B4-BE49-F238E27FC236}">
                <a16:creationId xmlns:a16="http://schemas.microsoft.com/office/drawing/2014/main" xmlns="" id="{8D0C7560-494E-43DF-BD51-5782D0D61FBF}"/>
              </a:ext>
            </a:extLst>
          </p:cNvPr>
          <p:cNvSpPr/>
          <p:nvPr/>
        </p:nvSpPr>
        <p:spPr>
          <a:xfrm>
            <a:off x="8686270" y="5314137"/>
            <a:ext cx="3063630" cy="212330"/>
          </a:xfrm>
          <a:prstGeom prst="ellipse">
            <a:avLst/>
          </a:prstGeom>
          <a:gradFill flip="none" rotWithShape="1">
            <a:gsLst>
              <a:gs pos="0">
                <a:schemeClr val="tx1">
                  <a:alpha val="26000"/>
                </a:schemeClr>
              </a:gs>
              <a:gs pos="78000">
                <a:schemeClr val="tx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30" name="TextBox 1029">
            <a:extLst>
              <a:ext uri="{FF2B5EF4-FFF2-40B4-BE49-F238E27FC236}">
                <a16:creationId xmlns:a16="http://schemas.microsoft.com/office/drawing/2014/main" xmlns="" id="{B62AE2D9-5BE4-4705-A186-21A43336BD72}"/>
              </a:ext>
            </a:extLst>
          </p:cNvPr>
          <p:cNvSpPr txBox="1"/>
          <p:nvPr/>
        </p:nvSpPr>
        <p:spPr>
          <a:xfrm>
            <a:off x="632946" y="660961"/>
            <a:ext cx="7282794" cy="1569660"/>
          </a:xfrm>
          <a:prstGeom prst="rect">
            <a:avLst/>
          </a:prstGeom>
          <a:noFill/>
        </p:spPr>
        <p:txBody>
          <a:bodyPr wrap="square" rtlCol="0">
            <a:spAutoFit/>
          </a:bodyPr>
          <a:lstStyle/>
          <a:p>
            <a:pPr algn="just"/>
            <a:r>
              <a:rPr lang="en-US" sz="2400" b="1" dirty="0">
                <a:solidFill>
                  <a:schemeClr val="tx1">
                    <a:lumMod val="75000"/>
                    <a:lumOff val="25000"/>
                  </a:schemeClr>
                </a:solidFill>
                <a:latin typeface="Times New Roman regular"/>
                <a:cs typeface="+mj-cs"/>
              </a:rPr>
              <a:t>A randomized, double-blind, placebo-controlled study to assess efficacy of mirtazapine for the treatment of diarrhea predominant irritable bowel syndrome </a:t>
            </a:r>
            <a:endParaRPr lang="en-IN" sz="2400" b="1" dirty="0">
              <a:solidFill>
                <a:schemeClr val="tx1">
                  <a:lumMod val="75000"/>
                  <a:lumOff val="25000"/>
                </a:schemeClr>
              </a:solidFill>
              <a:latin typeface="Times New Roman regular"/>
              <a:cs typeface="+mj-cs"/>
            </a:endParaRPr>
          </a:p>
        </p:txBody>
      </p:sp>
      <p:cxnSp>
        <p:nvCxnSpPr>
          <p:cNvPr id="1032" name="Straight Connector 1031">
            <a:extLst>
              <a:ext uri="{FF2B5EF4-FFF2-40B4-BE49-F238E27FC236}">
                <a16:creationId xmlns:a16="http://schemas.microsoft.com/office/drawing/2014/main" xmlns="" id="{A9EBC45D-7FBB-4D13-A63E-25C99DF2F323}"/>
              </a:ext>
            </a:extLst>
          </p:cNvPr>
          <p:cNvCxnSpPr>
            <a:cxnSpLocks/>
          </p:cNvCxnSpPr>
          <p:nvPr/>
        </p:nvCxnSpPr>
        <p:spPr>
          <a:xfrm>
            <a:off x="805698" y="523872"/>
            <a:ext cx="6947652" cy="0"/>
          </a:xfrm>
          <a:prstGeom prst="line">
            <a:avLst/>
          </a:prstGeom>
          <a:ln>
            <a:solidFill>
              <a:srgbClr val="183655">
                <a:alpha val="46000"/>
              </a:srgb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xmlns="" id="{7A2A78E1-D446-DED6-C534-95C24FC517E3}"/>
              </a:ext>
            </a:extLst>
          </p:cNvPr>
          <p:cNvSpPr txBox="1"/>
          <p:nvPr/>
        </p:nvSpPr>
        <p:spPr>
          <a:xfrm>
            <a:off x="715750" y="3676775"/>
            <a:ext cx="6550097" cy="2554545"/>
          </a:xfrm>
          <a:prstGeom prst="rect">
            <a:avLst/>
          </a:prstGeom>
          <a:noFill/>
        </p:spPr>
        <p:txBody>
          <a:bodyPr wrap="square" rtlCol="0">
            <a:spAutoFit/>
          </a:bodyPr>
          <a:lstStyle/>
          <a:p>
            <a:pPr algn="just"/>
            <a:r>
              <a:rPr lang="en-US" sz="1600" dirty="0">
                <a:solidFill>
                  <a:schemeClr val="tx1">
                    <a:lumMod val="65000"/>
                    <a:lumOff val="35000"/>
                  </a:schemeClr>
                </a:solidFill>
                <a:latin typeface="Times New Roman regular"/>
                <a:cs typeface="+mj-cs"/>
              </a:rPr>
              <a:t>1Department of Internal Medicine, School of Medicine, Hamadan University of Medical Sciences, Hamadan, Iran. </a:t>
            </a:r>
          </a:p>
          <a:p>
            <a:pPr algn="just"/>
            <a:r>
              <a:rPr lang="en-US" sz="1600" dirty="0">
                <a:solidFill>
                  <a:schemeClr val="tx1">
                    <a:lumMod val="65000"/>
                    <a:lumOff val="35000"/>
                  </a:schemeClr>
                </a:solidFill>
                <a:latin typeface="Times New Roman regular"/>
                <a:cs typeface="+mj-cs"/>
              </a:rPr>
              <a:t>2Department of Clinical Pharmacy, School of Pharmacy, Hamadan University of Medical Sciences, Hamadan, Iran.</a:t>
            </a:r>
          </a:p>
          <a:p>
            <a:pPr algn="just"/>
            <a:r>
              <a:rPr lang="en-US" sz="1600" dirty="0">
                <a:solidFill>
                  <a:schemeClr val="tx1">
                    <a:lumMod val="65000"/>
                    <a:lumOff val="35000"/>
                  </a:schemeClr>
                </a:solidFill>
                <a:latin typeface="Times New Roman regular"/>
                <a:cs typeface="+mj-cs"/>
              </a:rPr>
              <a:t>3Department of </a:t>
            </a:r>
            <a:r>
              <a:rPr lang="en-US" sz="1600" dirty="0" err="1">
                <a:solidFill>
                  <a:schemeClr val="tx1">
                    <a:lumMod val="65000"/>
                    <a:lumOff val="35000"/>
                  </a:schemeClr>
                </a:solidFill>
                <a:latin typeface="Times New Roman regular"/>
                <a:cs typeface="+mj-cs"/>
              </a:rPr>
              <a:t>Pharmacology&amp;Toxicology</a:t>
            </a:r>
            <a:r>
              <a:rPr lang="en-US" sz="1600" dirty="0">
                <a:solidFill>
                  <a:schemeClr val="tx1">
                    <a:lumMod val="65000"/>
                    <a:lumOff val="35000"/>
                  </a:schemeClr>
                </a:solidFill>
                <a:latin typeface="Times New Roman regular"/>
                <a:cs typeface="+mj-cs"/>
              </a:rPr>
              <a:t>, School of Pharmacy, Hamadan University of Medical Sciences, Hamadan, Iran.</a:t>
            </a:r>
          </a:p>
          <a:p>
            <a:pPr algn="just"/>
            <a:r>
              <a:rPr lang="en-US" sz="1600" dirty="0">
                <a:solidFill>
                  <a:schemeClr val="tx1">
                    <a:lumMod val="65000"/>
                    <a:lumOff val="35000"/>
                  </a:schemeClr>
                </a:solidFill>
                <a:latin typeface="Times New Roman regular"/>
                <a:cs typeface="+mj-cs"/>
              </a:rPr>
              <a:t>4Modeling of Noncommunicable Diseases Research Center, School of Public Health, Hamadan University of Medical Sciences, Hamadan, Iran.  </a:t>
            </a:r>
            <a:r>
              <a:rPr lang="en-US" sz="1600" dirty="0" smtClean="0">
                <a:solidFill>
                  <a:schemeClr val="tx1">
                    <a:lumMod val="65000"/>
                    <a:lumOff val="35000"/>
                  </a:schemeClr>
                </a:solidFill>
                <a:latin typeface="Times New Roman regular"/>
                <a:cs typeface="+mj-cs"/>
              </a:rPr>
              <a:t> </a:t>
            </a:r>
            <a:endParaRPr lang="en-US" sz="1600" dirty="0">
              <a:solidFill>
                <a:schemeClr val="tx1">
                  <a:lumMod val="65000"/>
                  <a:lumOff val="35000"/>
                </a:schemeClr>
              </a:solidFill>
              <a:latin typeface="Times New Roman regular"/>
              <a:cs typeface="+mj-cs"/>
            </a:endParaRPr>
          </a:p>
          <a:p>
            <a:pPr algn="just"/>
            <a:r>
              <a:rPr lang="en-US" sz="1600" dirty="0">
                <a:solidFill>
                  <a:schemeClr val="tx1">
                    <a:lumMod val="65000"/>
                    <a:lumOff val="35000"/>
                  </a:schemeClr>
                </a:solidFill>
                <a:latin typeface="Times New Roman regular"/>
                <a:cs typeface="+mj-cs"/>
              </a:rPr>
              <a:t>*Corresponding Author: Maryam </a:t>
            </a:r>
            <a:r>
              <a:rPr lang="en-US" sz="1600" dirty="0" err="1">
                <a:solidFill>
                  <a:schemeClr val="tx1">
                    <a:lumMod val="65000"/>
                    <a:lumOff val="35000"/>
                  </a:schemeClr>
                </a:solidFill>
                <a:latin typeface="Times New Roman regular"/>
                <a:cs typeface="+mj-cs"/>
              </a:rPr>
              <a:t>Mehrpooya</a:t>
            </a:r>
            <a:endParaRPr lang="en-US" sz="1600" dirty="0">
              <a:solidFill>
                <a:schemeClr val="tx1">
                  <a:lumMod val="65000"/>
                  <a:lumOff val="35000"/>
                </a:schemeClr>
              </a:solidFill>
              <a:latin typeface="Times New Roman regular"/>
              <a:cs typeface="+mj-cs"/>
            </a:endParaRPr>
          </a:p>
        </p:txBody>
      </p:sp>
      <p:pic>
        <p:nvPicPr>
          <p:cNvPr id="9" name="Picture 8">
            <a:extLst>
              <a:ext uri="{FF2B5EF4-FFF2-40B4-BE49-F238E27FC236}">
                <a16:creationId xmlns:a16="http://schemas.microsoft.com/office/drawing/2014/main" xmlns="" id="{00309FDF-F8B2-2909-6EEE-29FDE48FD98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894" b="98035" l="10000" r="98000">
                        <a14:foregroundMark x1="33000" y1="11591" x2="45750" y2="9234"/>
                        <a14:foregroundMark x1="45750" y1="9234" x2="59500" y2="9430"/>
                        <a14:foregroundMark x1="59500" y1="9430" x2="75500" y2="15521"/>
                        <a14:foregroundMark x1="75500" y1="15521" x2="86500" y2="26523"/>
                        <a14:foregroundMark x1="86500" y1="26523" x2="87000" y2="28487"/>
                        <a14:foregroundMark x1="91000" y1="39489" x2="89500" y2="28487"/>
                        <a14:foregroundMark x1="89500" y1="28487" x2="83000" y2="19057"/>
                        <a14:foregroundMark x1="60500" y1="6090" x2="47500" y2="6876"/>
                        <a14:foregroundMark x1="47500" y1="6876" x2="47500" y2="6876"/>
                        <a14:foregroundMark x1="47500" y1="6876" x2="46000" y2="6876"/>
                        <a14:foregroundMark x1="45500" y1="6876" x2="43500" y2="6090"/>
                        <a14:foregroundMark x1="85000" y1="70923" x2="88250" y2="83890"/>
                        <a14:foregroundMark x1="88250" y1="83890" x2="84000" y2="97250"/>
                        <a14:foregroundMark x1="84000" y1="97250" x2="32500" y2="95285"/>
                        <a14:foregroundMark x1="32500" y1="95285" x2="30000" y2="94499"/>
                        <a14:foregroundMark x1="74500" y1="62279" x2="86750" y2="79371"/>
                        <a14:foregroundMark x1="86750" y1="79371" x2="92500" y2="80747"/>
                        <a14:foregroundMark x1="98000" y1="83497" x2="92500" y2="98035"/>
                        <a14:foregroundMark x1="17500" y1="95678" x2="21500" y2="90963"/>
                      </a14:backgroundRemoval>
                    </a14:imgEffect>
                  </a14:imgLayer>
                </a14:imgProps>
              </a:ext>
              <a:ext uri="{28A0092B-C50C-407E-A947-70E740481C1C}">
                <a14:useLocalDpi xmlns:a14="http://schemas.microsoft.com/office/drawing/2010/main" val="0"/>
              </a:ext>
            </a:extLst>
          </a:blip>
          <a:stretch>
            <a:fillRect/>
          </a:stretch>
        </p:blipFill>
        <p:spPr>
          <a:xfrm>
            <a:off x="7425165" y="1945502"/>
            <a:ext cx="2573652" cy="3274972"/>
          </a:xfrm>
          <a:prstGeom prst="rect">
            <a:avLst/>
          </a:prstGeom>
        </p:spPr>
      </p:pic>
      <p:pic>
        <p:nvPicPr>
          <p:cNvPr id="3" name="Picture 2">
            <a:extLst>
              <a:ext uri="{FF2B5EF4-FFF2-40B4-BE49-F238E27FC236}">
                <a16:creationId xmlns:a16="http://schemas.microsoft.com/office/drawing/2014/main" xmlns="" id="{146BB18D-AFA3-3851-D80E-B405AFB0FD1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500" b="90000" l="7000" r="90875">
                        <a14:foregroundMark x1="7000" y1="75250" x2="7000" y2="75250"/>
                        <a14:foregroundMark x1="52250" y1="89750" x2="52250" y2="89750"/>
                        <a14:foregroundMark x1="55000" y1="7500" x2="55000" y2="7500"/>
                        <a14:foregroundMark x1="90875" y1="71625" x2="90875" y2="71625"/>
                        <a14:backgroundMark x1="37750" y1="46625" x2="37750" y2="46625"/>
                      </a14:backgroundRemoval>
                    </a14:imgEffect>
                  </a14:imgLayer>
                </a14:imgProps>
              </a:ext>
              <a:ext uri="{28A0092B-C50C-407E-A947-70E740481C1C}">
                <a14:useLocalDpi xmlns:a14="http://schemas.microsoft.com/office/drawing/2010/main" val="0"/>
              </a:ext>
            </a:extLst>
          </a:blip>
          <a:stretch>
            <a:fillRect/>
          </a:stretch>
        </p:blipFill>
        <p:spPr>
          <a:xfrm>
            <a:off x="7358366" y="1336158"/>
            <a:ext cx="5091564" cy="5091564"/>
          </a:xfrm>
          <a:prstGeom prst="rect">
            <a:avLst/>
          </a:prstGeom>
        </p:spPr>
      </p:pic>
      <p:sp>
        <p:nvSpPr>
          <p:cNvPr id="26" name="TextBox 25">
            <a:extLst>
              <a:ext uri="{FF2B5EF4-FFF2-40B4-BE49-F238E27FC236}">
                <a16:creationId xmlns:a16="http://schemas.microsoft.com/office/drawing/2014/main" xmlns="" id="{0E6900A0-9705-ADCA-2F8E-82E2E1922EA8}"/>
              </a:ext>
            </a:extLst>
          </p:cNvPr>
          <p:cNvSpPr txBox="1"/>
          <p:nvPr/>
        </p:nvSpPr>
        <p:spPr>
          <a:xfrm>
            <a:off x="715751" y="2459408"/>
            <a:ext cx="7199989" cy="830997"/>
          </a:xfrm>
          <a:prstGeom prst="rect">
            <a:avLst/>
          </a:prstGeom>
          <a:noFill/>
        </p:spPr>
        <p:txBody>
          <a:bodyPr wrap="square">
            <a:spAutoFit/>
          </a:bodyPr>
          <a:lstStyle/>
          <a:p>
            <a:pPr>
              <a:lnSpc>
                <a:spcPct val="150000"/>
              </a:lnSpc>
              <a:spcAft>
                <a:spcPts val="1000"/>
              </a:spcAft>
            </a:pPr>
            <a:r>
              <a:rPr lang="en-US" sz="1600" b="1" kern="1600" dirty="0">
                <a:solidFill>
                  <a:schemeClr val="tx1">
                    <a:lumMod val="75000"/>
                    <a:lumOff val="25000"/>
                  </a:schemeClr>
                </a:solidFill>
                <a:effectLst/>
                <a:latin typeface="Times New Roman regular"/>
                <a:ea typeface="Calibri" panose="020F0502020204030204" pitchFamily="34" charset="0"/>
                <a:cs typeface="+mj-cs"/>
              </a:rPr>
              <a:t>Alireza Khalilian</a:t>
            </a:r>
            <a:r>
              <a:rPr lang="en-US" sz="1600" b="1" kern="1600" baseline="30000" dirty="0">
                <a:solidFill>
                  <a:schemeClr val="tx1">
                    <a:lumMod val="75000"/>
                    <a:lumOff val="25000"/>
                  </a:schemeClr>
                </a:solidFill>
                <a:effectLst/>
                <a:latin typeface="Times New Roman regular"/>
                <a:ea typeface="Calibri" panose="020F0502020204030204" pitchFamily="34" charset="0"/>
                <a:cs typeface="+mj-cs"/>
              </a:rPr>
              <a:t>1</a:t>
            </a:r>
            <a:r>
              <a:rPr lang="en-US" sz="1600" b="1" kern="1600" dirty="0">
                <a:solidFill>
                  <a:schemeClr val="tx1">
                    <a:lumMod val="75000"/>
                    <a:lumOff val="25000"/>
                  </a:schemeClr>
                </a:solidFill>
                <a:effectLst/>
                <a:latin typeface="Times New Roman regular"/>
                <a:ea typeface="Calibri" panose="020F0502020204030204" pitchFamily="34" charset="0"/>
                <a:cs typeface="+mj-cs"/>
              </a:rPr>
              <a:t>, Maryam Mehrpooya</a:t>
            </a:r>
            <a:r>
              <a:rPr lang="en-US" sz="1600" b="1" kern="1600" baseline="30000" dirty="0">
                <a:solidFill>
                  <a:schemeClr val="tx1">
                    <a:lumMod val="75000"/>
                    <a:lumOff val="25000"/>
                  </a:schemeClr>
                </a:solidFill>
                <a:effectLst/>
                <a:latin typeface="Times New Roman regular"/>
                <a:ea typeface="Calibri" panose="020F0502020204030204" pitchFamily="34" charset="0"/>
                <a:cs typeface="+mj-cs"/>
              </a:rPr>
              <a:t>2*</a:t>
            </a:r>
            <a:r>
              <a:rPr lang="en-US" sz="1600" b="1" kern="1600" dirty="0">
                <a:solidFill>
                  <a:schemeClr val="tx1">
                    <a:lumMod val="75000"/>
                    <a:lumOff val="25000"/>
                  </a:schemeClr>
                </a:solidFill>
                <a:effectLst/>
                <a:latin typeface="Times New Roman regular"/>
                <a:ea typeface="Calibri" panose="020F0502020204030204" pitchFamily="34" charset="0"/>
                <a:cs typeface="+mj-cs"/>
              </a:rPr>
              <a:t> </a:t>
            </a:r>
            <a:r>
              <a:rPr lang="en-US" sz="1600" b="1" kern="1600" dirty="0" err="1" smtClean="0">
                <a:solidFill>
                  <a:schemeClr val="tx1">
                    <a:lumMod val="75000"/>
                    <a:lumOff val="25000"/>
                  </a:schemeClr>
                </a:solidFill>
                <a:effectLst/>
                <a:latin typeface="Times New Roman regular"/>
                <a:ea typeface="Calibri" panose="020F0502020204030204" pitchFamily="34" charset="0"/>
                <a:cs typeface="+mj-cs"/>
              </a:rPr>
              <a:t>Davoud</a:t>
            </a:r>
            <a:r>
              <a:rPr lang="en-US" sz="1600" b="1" kern="1600" dirty="0">
                <a:solidFill>
                  <a:schemeClr val="tx1">
                    <a:lumMod val="75000"/>
                    <a:lumOff val="25000"/>
                  </a:schemeClr>
                </a:solidFill>
                <a:latin typeface="Times New Roman regular"/>
                <a:ea typeface="Calibri" panose="020F0502020204030204" pitchFamily="34" charset="0"/>
                <a:cs typeface="+mj-cs"/>
              </a:rPr>
              <a:t> </a:t>
            </a:r>
            <a:r>
              <a:rPr lang="en-US" sz="1600" b="1" kern="1600" dirty="0" smtClean="0">
                <a:solidFill>
                  <a:schemeClr val="tx1">
                    <a:lumMod val="75000"/>
                    <a:lumOff val="25000"/>
                  </a:schemeClr>
                </a:solidFill>
                <a:effectLst/>
                <a:latin typeface="Times New Roman regular"/>
                <a:ea typeface="Calibri" panose="020F0502020204030204" pitchFamily="34" charset="0"/>
                <a:cs typeface="+mj-cs"/>
              </a:rPr>
              <a:t>Ahmadimoghaddam</a:t>
            </a:r>
            <a:r>
              <a:rPr lang="en-US" sz="1600" b="1" kern="1600" baseline="30000" dirty="0" smtClean="0">
                <a:solidFill>
                  <a:schemeClr val="tx1">
                    <a:lumMod val="75000"/>
                    <a:lumOff val="25000"/>
                  </a:schemeClr>
                </a:solidFill>
                <a:latin typeface="Times New Roman regular"/>
                <a:ea typeface="Calibri" panose="020F0502020204030204" pitchFamily="34" charset="0"/>
                <a:cs typeface="+mj-cs"/>
              </a:rPr>
              <a:t>2</a:t>
            </a:r>
            <a:r>
              <a:rPr lang="en-US" sz="1600" b="1" kern="1600" baseline="30000" dirty="0">
                <a:solidFill>
                  <a:schemeClr val="tx1">
                    <a:lumMod val="75000"/>
                    <a:lumOff val="25000"/>
                  </a:schemeClr>
                </a:solidFill>
                <a:latin typeface="Times New Roman regular"/>
                <a:ea typeface="Calibri" panose="020F0502020204030204" pitchFamily="34" charset="0"/>
                <a:cs typeface="+mj-cs"/>
              </a:rPr>
              <a:t>*</a:t>
            </a:r>
            <a:r>
              <a:rPr lang="en-US" sz="1600" b="1" kern="1600" dirty="0">
                <a:solidFill>
                  <a:schemeClr val="tx1">
                    <a:lumMod val="75000"/>
                    <a:lumOff val="25000"/>
                  </a:schemeClr>
                </a:solidFill>
                <a:effectLst/>
                <a:latin typeface="Times New Roman regular"/>
                <a:ea typeface="Calibri" panose="020F0502020204030204" pitchFamily="34" charset="0"/>
                <a:cs typeface="+mj-cs"/>
              </a:rPr>
              <a:t>, Shiva Saki</a:t>
            </a:r>
            <a:r>
              <a:rPr lang="en-US" sz="1600" b="1" kern="1600" baseline="30000" dirty="0">
                <a:solidFill>
                  <a:schemeClr val="tx1">
                    <a:lumMod val="75000"/>
                    <a:lumOff val="25000"/>
                  </a:schemeClr>
                </a:solidFill>
                <a:effectLst/>
                <a:latin typeface="Times New Roman regular"/>
                <a:ea typeface="Calibri" panose="020F0502020204030204" pitchFamily="34" charset="0"/>
                <a:cs typeface="+mj-cs"/>
              </a:rPr>
              <a:t>2</a:t>
            </a:r>
            <a:r>
              <a:rPr lang="en-US" sz="1600" b="1" kern="1600" dirty="0">
                <a:solidFill>
                  <a:schemeClr val="tx1">
                    <a:lumMod val="75000"/>
                    <a:lumOff val="25000"/>
                  </a:schemeClr>
                </a:solidFill>
                <a:effectLst/>
                <a:latin typeface="Times New Roman regular"/>
                <a:ea typeface="Calibri" panose="020F0502020204030204" pitchFamily="34" charset="0"/>
                <a:cs typeface="+mj-cs"/>
              </a:rPr>
              <a:t>, Younes Mohammadi</a:t>
            </a:r>
            <a:r>
              <a:rPr lang="en-US" sz="1600" b="1" kern="1600" baseline="30000" dirty="0">
                <a:solidFill>
                  <a:schemeClr val="tx1">
                    <a:lumMod val="75000"/>
                    <a:lumOff val="25000"/>
                  </a:schemeClr>
                </a:solidFill>
                <a:effectLst/>
                <a:latin typeface="Times New Roman regular"/>
                <a:ea typeface="Calibri" panose="020F0502020204030204" pitchFamily="34" charset="0"/>
                <a:cs typeface="+mj-cs"/>
              </a:rPr>
              <a:t>4</a:t>
            </a:r>
            <a:r>
              <a:rPr lang="en-US" sz="1600" b="1" kern="1600" dirty="0">
                <a:solidFill>
                  <a:schemeClr val="tx1">
                    <a:lumMod val="75000"/>
                    <a:lumOff val="25000"/>
                  </a:schemeClr>
                </a:solidFill>
                <a:effectLst/>
                <a:latin typeface="Times New Roman regular"/>
                <a:ea typeface="Calibri" panose="020F0502020204030204" pitchFamily="34" charset="0"/>
                <a:cs typeface="+mj-cs"/>
              </a:rPr>
              <a:t> </a:t>
            </a:r>
            <a:endParaRPr lang="en-US" sz="1400" dirty="0">
              <a:solidFill>
                <a:schemeClr val="tx1">
                  <a:lumMod val="75000"/>
                  <a:lumOff val="25000"/>
                </a:schemeClr>
              </a:solidFill>
              <a:effectLst/>
              <a:latin typeface="Times New Roman regular"/>
              <a:ea typeface="Calibri" panose="020F0502020204030204" pitchFamily="34" charset="0"/>
              <a:cs typeface="+mj-cs"/>
            </a:endParaRPr>
          </a:p>
        </p:txBody>
      </p:sp>
    </p:spTree>
    <p:extLst>
      <p:ext uri="{BB962C8B-B14F-4D97-AF65-F5344CB8AC3E}">
        <p14:creationId xmlns:p14="http://schemas.microsoft.com/office/powerpoint/2010/main" val="1180272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3D19F"/>
            </a:gs>
            <a:gs pos="100000">
              <a:srgbClr val="0F7473"/>
            </a:gs>
          </a:gsLst>
          <a:lin ang="2700000" scaled="1"/>
          <a:tileRect/>
        </a:gradFill>
        <a:effectLst/>
      </p:bgPr>
    </p:bg>
    <p:spTree>
      <p:nvGrpSpPr>
        <p:cNvPr id="1" name=""/>
        <p:cNvGrpSpPr/>
        <p:nvPr/>
      </p:nvGrpSpPr>
      <p:grpSpPr>
        <a:xfrm>
          <a:off x="0" y="0"/>
          <a:ext cx="0" cy="0"/>
          <a:chOff x="0" y="0"/>
          <a:chExt cx="0" cy="0"/>
        </a:xfrm>
      </p:grpSpPr>
      <p:sp>
        <p:nvSpPr>
          <p:cNvPr id="191" name="Oval 190">
            <a:extLst>
              <a:ext uri="{FF2B5EF4-FFF2-40B4-BE49-F238E27FC236}">
                <a16:creationId xmlns:a16="http://schemas.microsoft.com/office/drawing/2014/main" xmlns="" id="{8D0C7560-494E-43DF-BD51-5782D0D61FBF}"/>
              </a:ext>
            </a:extLst>
          </p:cNvPr>
          <p:cNvSpPr/>
          <p:nvPr/>
        </p:nvSpPr>
        <p:spPr>
          <a:xfrm>
            <a:off x="8314683" y="5470776"/>
            <a:ext cx="3063630" cy="212330"/>
          </a:xfrm>
          <a:prstGeom prst="ellipse">
            <a:avLst/>
          </a:prstGeom>
          <a:gradFill flip="none" rotWithShape="1">
            <a:gsLst>
              <a:gs pos="0">
                <a:schemeClr val="tx1">
                  <a:alpha val="26000"/>
                </a:schemeClr>
              </a:gs>
              <a:gs pos="78000">
                <a:schemeClr val="tx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30" name="TextBox 1029">
            <a:extLst>
              <a:ext uri="{FF2B5EF4-FFF2-40B4-BE49-F238E27FC236}">
                <a16:creationId xmlns:a16="http://schemas.microsoft.com/office/drawing/2014/main" xmlns="" id="{B62AE2D9-5BE4-4705-A186-21A43336BD72}"/>
              </a:ext>
            </a:extLst>
          </p:cNvPr>
          <p:cNvSpPr txBox="1"/>
          <p:nvPr/>
        </p:nvSpPr>
        <p:spPr>
          <a:xfrm>
            <a:off x="2894289" y="325690"/>
            <a:ext cx="6403423" cy="461665"/>
          </a:xfrm>
          <a:prstGeom prst="rect">
            <a:avLst/>
          </a:prstGeom>
          <a:noFill/>
        </p:spPr>
        <p:txBody>
          <a:bodyPr wrap="square" rtlCol="0">
            <a:spAutoFit/>
          </a:bodyPr>
          <a:lstStyle/>
          <a:p>
            <a:pPr algn="ctr"/>
            <a:r>
              <a:rPr lang="en-IN" sz="2400" b="1" spc="600" dirty="0" smtClean="0">
                <a:solidFill>
                  <a:schemeClr val="tx1">
                    <a:lumMod val="75000"/>
                    <a:lumOff val="25000"/>
                  </a:schemeClr>
                </a:solidFill>
                <a:latin typeface="Montserrat" panose="00000500000000000000" pitchFamily="2" charset="0"/>
              </a:rPr>
              <a:t>Table2</a:t>
            </a:r>
            <a:endParaRPr lang="en-IN" sz="2400" b="1" spc="600" dirty="0">
              <a:solidFill>
                <a:schemeClr val="tx1">
                  <a:lumMod val="75000"/>
                  <a:lumOff val="25000"/>
                </a:schemeClr>
              </a:solidFill>
              <a:latin typeface="Montserrat" panose="00000500000000000000" pitchFamily="2" charset="0"/>
            </a:endParaRPr>
          </a:p>
        </p:txBody>
      </p:sp>
      <p:cxnSp>
        <p:nvCxnSpPr>
          <p:cNvPr id="1032" name="Straight Connector 1031">
            <a:extLst>
              <a:ext uri="{FF2B5EF4-FFF2-40B4-BE49-F238E27FC236}">
                <a16:creationId xmlns:a16="http://schemas.microsoft.com/office/drawing/2014/main" xmlns="" id="{A9EBC45D-7FBB-4D13-A63E-25C99DF2F323}"/>
              </a:ext>
            </a:extLst>
          </p:cNvPr>
          <p:cNvCxnSpPr>
            <a:cxnSpLocks/>
          </p:cNvCxnSpPr>
          <p:nvPr/>
        </p:nvCxnSpPr>
        <p:spPr>
          <a:xfrm>
            <a:off x="3205998" y="790572"/>
            <a:ext cx="5807689" cy="0"/>
          </a:xfrm>
          <a:prstGeom prst="line">
            <a:avLst/>
          </a:prstGeom>
          <a:ln>
            <a:solidFill>
              <a:srgbClr val="183655">
                <a:alpha val="46000"/>
              </a:srgbClr>
            </a:solidFill>
          </a:ln>
        </p:spPr>
        <p:style>
          <a:lnRef idx="1">
            <a:schemeClr val="accent1"/>
          </a:lnRef>
          <a:fillRef idx="0">
            <a:schemeClr val="accent1"/>
          </a:fillRef>
          <a:effectRef idx="0">
            <a:schemeClr val="accent1"/>
          </a:effectRef>
          <a:fontRef idx="minor">
            <a:schemeClr val="tx1"/>
          </a:fontRef>
        </p:style>
      </p:cxnSp>
      <p:sp>
        <p:nvSpPr>
          <p:cNvPr id="219" name="Freeform: Shape 218">
            <a:extLst>
              <a:ext uri="{FF2B5EF4-FFF2-40B4-BE49-F238E27FC236}">
                <a16:creationId xmlns:a16="http://schemas.microsoft.com/office/drawing/2014/main" xmlns="" id="{E17E9581-72AE-4B7F-9310-5E918044F978}"/>
              </a:ext>
            </a:extLst>
          </p:cNvPr>
          <p:cNvSpPr/>
          <p:nvPr/>
        </p:nvSpPr>
        <p:spPr>
          <a:xfrm flipH="1">
            <a:off x="-19050" y="0"/>
            <a:ext cx="6117710" cy="6857999"/>
          </a:xfrm>
          <a:custGeom>
            <a:avLst/>
            <a:gdLst>
              <a:gd name="connsiteX0" fmla="*/ 0 w 6743781"/>
              <a:gd name="connsiteY0" fmla="*/ 0 h 6857999"/>
              <a:gd name="connsiteX1" fmla="*/ 6743781 w 6743781"/>
              <a:gd name="connsiteY1" fmla="*/ 0 h 6857999"/>
              <a:gd name="connsiteX2" fmla="*/ 6743781 w 6743781"/>
              <a:gd name="connsiteY2" fmla="*/ 6857999 h 6857999"/>
              <a:gd name="connsiteX3" fmla="*/ 2322912 w 674378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743781" h="6857999">
                <a:moveTo>
                  <a:pt x="0" y="0"/>
                </a:moveTo>
                <a:lnTo>
                  <a:pt x="6743781" y="0"/>
                </a:lnTo>
                <a:lnTo>
                  <a:pt x="6743781" y="6857999"/>
                </a:lnTo>
                <a:lnTo>
                  <a:pt x="2322912" y="6857999"/>
                </a:lnTo>
                <a:close/>
              </a:path>
            </a:pathLst>
          </a:custGeom>
          <a:gradFill flip="none" rotWithShape="1">
            <a:gsLst>
              <a:gs pos="0">
                <a:schemeClr val="bg1">
                  <a:alpha val="30000"/>
                </a:schemeClr>
              </a:gs>
              <a:gs pos="64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p>
        </p:txBody>
      </p:sp>
      <p:pic>
        <p:nvPicPr>
          <p:cNvPr id="3" name="Picture 2">
            <a:extLst>
              <a:ext uri="{FF2B5EF4-FFF2-40B4-BE49-F238E27FC236}">
                <a16:creationId xmlns:a16="http://schemas.microsoft.com/office/drawing/2014/main" xmlns="" id="{298F6418-0521-28E7-6D33-AFA28E8F04F7}"/>
              </a:ext>
            </a:extLst>
          </p:cNvPr>
          <p:cNvPicPr preferRelativeResize="0">
            <a:picLocks/>
          </p:cNvPicPr>
          <p:nvPr/>
        </p:nvPicPr>
        <p:blipFill rotWithShape="1">
          <a:blip r:embed="rId2"/>
          <a:srcRect t="3297"/>
          <a:stretch/>
        </p:blipFill>
        <p:spPr>
          <a:xfrm>
            <a:off x="331074" y="1008781"/>
            <a:ext cx="5934644" cy="5745310"/>
          </a:xfrm>
          <a:prstGeom prst="rect">
            <a:avLst/>
          </a:prstGeom>
          <a:effectLst>
            <a:outerShdw blurRad="50800" dist="38100" algn="l" rotWithShape="0">
              <a:prstClr val="black">
                <a:alpha val="7000"/>
              </a:prstClr>
            </a:outerShdw>
          </a:effectLst>
        </p:spPr>
      </p:pic>
      <p:sp>
        <p:nvSpPr>
          <p:cNvPr id="16" name="TextBox 15">
            <a:extLst>
              <a:ext uri="{FF2B5EF4-FFF2-40B4-BE49-F238E27FC236}">
                <a16:creationId xmlns:a16="http://schemas.microsoft.com/office/drawing/2014/main" xmlns="" id="{8E1115DF-5CA1-27D7-CDC5-6401E172B446}"/>
              </a:ext>
            </a:extLst>
          </p:cNvPr>
          <p:cNvSpPr txBox="1"/>
          <p:nvPr/>
        </p:nvSpPr>
        <p:spPr>
          <a:xfrm>
            <a:off x="6691745" y="1896778"/>
            <a:ext cx="4686567" cy="584775"/>
          </a:xfrm>
          <a:prstGeom prst="rect">
            <a:avLst/>
          </a:prstGeom>
          <a:noFill/>
        </p:spPr>
        <p:txBody>
          <a:bodyPr wrap="square" rtlCol="0">
            <a:spAutoFit/>
          </a:bodyPr>
          <a:lstStyle/>
          <a:p>
            <a:pPr algn="just"/>
            <a:r>
              <a:rPr lang="en-US" sz="1600" dirty="0">
                <a:solidFill>
                  <a:schemeClr val="tx1">
                    <a:lumMod val="75000"/>
                    <a:lumOff val="25000"/>
                  </a:schemeClr>
                </a:solidFill>
                <a:latin typeface="Times New Roman regular"/>
                <a:cs typeface="+mj-cs"/>
              </a:rPr>
              <a:t>Table 2: Results related to the changes in the diary-based symptoms in the study groups.</a:t>
            </a:r>
          </a:p>
        </p:txBody>
      </p:sp>
    </p:spTree>
    <p:extLst>
      <p:ext uri="{BB962C8B-B14F-4D97-AF65-F5344CB8AC3E}">
        <p14:creationId xmlns:p14="http://schemas.microsoft.com/office/powerpoint/2010/main" val="3755715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5" name="Group 184">
            <a:extLst>
              <a:ext uri="{FF2B5EF4-FFF2-40B4-BE49-F238E27FC236}">
                <a16:creationId xmlns:a16="http://schemas.microsoft.com/office/drawing/2014/main" xmlns="" id="{86AFE717-B71D-4644-8816-87DA6C96D451}"/>
              </a:ext>
            </a:extLst>
          </p:cNvPr>
          <p:cNvGrpSpPr/>
          <p:nvPr/>
        </p:nvGrpSpPr>
        <p:grpSpPr>
          <a:xfrm>
            <a:off x="721965" y="1253035"/>
            <a:ext cx="2922183" cy="4079339"/>
            <a:chOff x="2805031" y="1441450"/>
            <a:chExt cx="2922183" cy="4079339"/>
          </a:xfrm>
          <a:effectLst>
            <a:outerShdw blurRad="228600" dist="50800" dir="2700000" algn="tl" rotWithShape="0">
              <a:prstClr val="black">
                <a:alpha val="19000"/>
              </a:prstClr>
            </a:outerShdw>
          </a:effectLst>
        </p:grpSpPr>
        <p:sp>
          <p:nvSpPr>
            <p:cNvPr id="204" name="Rectangle: Rounded Corners 203">
              <a:extLst>
                <a:ext uri="{FF2B5EF4-FFF2-40B4-BE49-F238E27FC236}">
                  <a16:creationId xmlns:a16="http://schemas.microsoft.com/office/drawing/2014/main" xmlns="" id="{8627AA93-6385-4673-A9E0-C8FDC82267BD}"/>
                </a:ext>
              </a:extLst>
            </p:cNvPr>
            <p:cNvSpPr/>
            <p:nvPr/>
          </p:nvSpPr>
          <p:spPr>
            <a:xfrm>
              <a:off x="3387214" y="1632789"/>
              <a:ext cx="2340000" cy="3888000"/>
            </a:xfrm>
            <a:prstGeom prst="roundRect">
              <a:avLst>
                <a:gd name="adj" fmla="val 7895"/>
              </a:avLst>
            </a:prstGeom>
            <a:gradFill flip="none" rotWithShape="1">
              <a:gsLst>
                <a:gs pos="0">
                  <a:srgbClr val="47DCB8"/>
                </a:gs>
                <a:gs pos="100000">
                  <a:srgbClr val="0F787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prstClr val="white"/>
                </a:solidFill>
              </a:endParaRPr>
            </a:p>
          </p:txBody>
        </p:sp>
        <p:sp>
          <p:nvSpPr>
            <p:cNvPr id="205" name="Freeform: Shape 204">
              <a:extLst>
                <a:ext uri="{FF2B5EF4-FFF2-40B4-BE49-F238E27FC236}">
                  <a16:creationId xmlns:a16="http://schemas.microsoft.com/office/drawing/2014/main" xmlns="" id="{FBA39A6D-3594-493A-BA5B-3F2CF0006BDF}"/>
                </a:ext>
              </a:extLst>
            </p:cNvPr>
            <p:cNvSpPr/>
            <p:nvPr/>
          </p:nvSpPr>
          <p:spPr>
            <a:xfrm>
              <a:off x="3826108" y="1625421"/>
              <a:ext cx="1886336" cy="3888000"/>
            </a:xfrm>
            <a:custGeom>
              <a:avLst/>
              <a:gdLst>
                <a:gd name="connsiteX0" fmla="*/ 1656658 w 1886336"/>
                <a:gd name="connsiteY0" fmla="*/ 0 h 3888000"/>
                <a:gd name="connsiteX1" fmla="*/ 1701593 w 1886336"/>
                <a:gd name="connsiteY1" fmla="*/ 0 h 3888000"/>
                <a:gd name="connsiteX2" fmla="*/ 1886336 w 1886336"/>
                <a:gd name="connsiteY2" fmla="*/ 184743 h 3888000"/>
                <a:gd name="connsiteX3" fmla="*/ 1886336 w 1886336"/>
                <a:gd name="connsiteY3" fmla="*/ 3703257 h 3888000"/>
                <a:gd name="connsiteX4" fmla="*/ 1701593 w 1886336"/>
                <a:gd name="connsiteY4" fmla="*/ 3888000 h 3888000"/>
                <a:gd name="connsiteX5" fmla="*/ 0 w 1886336"/>
                <a:gd name="connsiteY5" fmla="*/ 3888000 h 38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336" h="3888000">
                  <a:moveTo>
                    <a:pt x="1656658" y="0"/>
                  </a:moveTo>
                  <a:lnTo>
                    <a:pt x="1701593" y="0"/>
                  </a:lnTo>
                  <a:cubicBezTo>
                    <a:pt x="1803624" y="0"/>
                    <a:pt x="1886336" y="82712"/>
                    <a:pt x="1886336" y="184743"/>
                  </a:cubicBezTo>
                  <a:lnTo>
                    <a:pt x="1886336" y="3703257"/>
                  </a:lnTo>
                  <a:cubicBezTo>
                    <a:pt x="1886336" y="3805288"/>
                    <a:pt x="1803624" y="3888000"/>
                    <a:pt x="1701593" y="3888000"/>
                  </a:cubicBezTo>
                  <a:lnTo>
                    <a:pt x="0" y="3888000"/>
                  </a:lnTo>
                  <a:close/>
                </a:path>
              </a:pathLst>
            </a:custGeom>
            <a:gradFill>
              <a:gsLst>
                <a:gs pos="0">
                  <a:srgbClr val="47DCB8"/>
                </a:gs>
                <a:gs pos="86000">
                  <a:srgbClr val="0F867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solidFill>
                  <a:prstClr val="white"/>
                </a:solidFill>
              </a:endParaRPr>
            </a:p>
          </p:txBody>
        </p:sp>
        <p:sp>
          <p:nvSpPr>
            <p:cNvPr id="206" name="Freeform: Shape 205">
              <a:extLst>
                <a:ext uri="{FF2B5EF4-FFF2-40B4-BE49-F238E27FC236}">
                  <a16:creationId xmlns:a16="http://schemas.microsoft.com/office/drawing/2014/main" xmlns="" id="{51512338-F7E9-40DC-9BAD-48E6121C8325}"/>
                </a:ext>
              </a:extLst>
            </p:cNvPr>
            <p:cNvSpPr/>
            <p:nvPr/>
          </p:nvSpPr>
          <p:spPr>
            <a:xfrm>
              <a:off x="4292069" y="1618053"/>
              <a:ext cx="1415416" cy="3878763"/>
            </a:xfrm>
            <a:custGeom>
              <a:avLst/>
              <a:gdLst>
                <a:gd name="connsiteX0" fmla="*/ 1276424 w 1415416"/>
                <a:gd name="connsiteY0" fmla="*/ 0 h 3878763"/>
                <a:gd name="connsiteX1" fmla="*/ 1302583 w 1415416"/>
                <a:gd name="connsiteY1" fmla="*/ 5281 h 3878763"/>
                <a:gd name="connsiteX2" fmla="*/ 1415416 w 1415416"/>
                <a:gd name="connsiteY2" fmla="*/ 175506 h 3878763"/>
                <a:gd name="connsiteX3" fmla="*/ 1415416 w 1415416"/>
                <a:gd name="connsiteY3" fmla="*/ 3694020 h 3878763"/>
                <a:gd name="connsiteX4" fmla="*/ 1230673 w 1415416"/>
                <a:gd name="connsiteY4" fmla="*/ 3878763 h 3878763"/>
                <a:gd name="connsiteX5" fmla="*/ 0 w 1415416"/>
                <a:gd name="connsiteY5" fmla="*/ 3878763 h 387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5416" h="3878763">
                  <a:moveTo>
                    <a:pt x="1276424" y="0"/>
                  </a:moveTo>
                  <a:lnTo>
                    <a:pt x="1302583" y="5281"/>
                  </a:lnTo>
                  <a:cubicBezTo>
                    <a:pt x="1368891" y="33327"/>
                    <a:pt x="1415416" y="98983"/>
                    <a:pt x="1415416" y="175506"/>
                  </a:cubicBezTo>
                  <a:lnTo>
                    <a:pt x="1415416" y="3694020"/>
                  </a:lnTo>
                  <a:cubicBezTo>
                    <a:pt x="1415416" y="3796051"/>
                    <a:pt x="1332704" y="3878763"/>
                    <a:pt x="1230673" y="3878763"/>
                  </a:cubicBezTo>
                  <a:lnTo>
                    <a:pt x="0" y="3878763"/>
                  </a:lnTo>
                  <a:close/>
                </a:path>
              </a:pathLst>
            </a:custGeom>
            <a:gradFill flip="none" rotWithShape="1">
              <a:gsLst>
                <a:gs pos="0">
                  <a:srgbClr val="47DCB8"/>
                </a:gs>
                <a:gs pos="100000">
                  <a:srgbClr val="0F867C"/>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solidFill>
                  <a:prstClr val="white"/>
                </a:solidFill>
              </a:endParaRPr>
            </a:p>
          </p:txBody>
        </p:sp>
        <p:sp>
          <p:nvSpPr>
            <p:cNvPr id="207" name="Oval 206">
              <a:extLst>
                <a:ext uri="{FF2B5EF4-FFF2-40B4-BE49-F238E27FC236}">
                  <a16:creationId xmlns:a16="http://schemas.microsoft.com/office/drawing/2014/main" xmlns="" id="{67473B42-4408-4605-8D83-6615B19335BE}"/>
                </a:ext>
              </a:extLst>
            </p:cNvPr>
            <p:cNvSpPr/>
            <p:nvPr/>
          </p:nvSpPr>
          <p:spPr>
            <a:xfrm>
              <a:off x="2805031" y="4320873"/>
              <a:ext cx="952500" cy="952500"/>
            </a:xfrm>
            <a:prstGeom prst="ellipse">
              <a:avLst/>
            </a:prstGeom>
            <a:gradFill>
              <a:gsLst>
                <a:gs pos="24000">
                  <a:srgbClr val="47DCB8"/>
                </a:gs>
                <a:gs pos="86000">
                  <a:srgbClr val="0F7875"/>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prstClr val="white"/>
                </a:solidFill>
              </a:endParaRPr>
            </a:p>
          </p:txBody>
        </p:sp>
        <p:sp>
          <p:nvSpPr>
            <p:cNvPr id="208" name="Oval 207">
              <a:extLst>
                <a:ext uri="{FF2B5EF4-FFF2-40B4-BE49-F238E27FC236}">
                  <a16:creationId xmlns:a16="http://schemas.microsoft.com/office/drawing/2014/main" xmlns="" id="{626D012E-9690-4FC7-9FCC-4311A97E9644}"/>
                </a:ext>
              </a:extLst>
            </p:cNvPr>
            <p:cNvSpPr/>
            <p:nvPr/>
          </p:nvSpPr>
          <p:spPr>
            <a:xfrm>
              <a:off x="4722135" y="1441450"/>
              <a:ext cx="518542" cy="518542"/>
            </a:xfrm>
            <a:prstGeom prst="ellipse">
              <a:avLst/>
            </a:prstGeom>
            <a:gradFill>
              <a:gsLst>
                <a:gs pos="0">
                  <a:srgbClr val="47DCB8"/>
                </a:gs>
                <a:gs pos="100000">
                  <a:srgbClr val="0F7875"/>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prstClr val="white"/>
                </a:solidFill>
              </a:endParaRPr>
            </a:p>
          </p:txBody>
        </p:sp>
      </p:grpSp>
      <p:sp>
        <p:nvSpPr>
          <p:cNvPr id="191" name="Oval 190">
            <a:extLst>
              <a:ext uri="{FF2B5EF4-FFF2-40B4-BE49-F238E27FC236}">
                <a16:creationId xmlns:a16="http://schemas.microsoft.com/office/drawing/2014/main" xmlns="" id="{8D0C7560-494E-43DF-BD51-5782D0D61FBF}"/>
              </a:ext>
            </a:extLst>
          </p:cNvPr>
          <p:cNvSpPr/>
          <p:nvPr/>
        </p:nvSpPr>
        <p:spPr>
          <a:xfrm>
            <a:off x="504183" y="5470776"/>
            <a:ext cx="3063630" cy="212330"/>
          </a:xfrm>
          <a:prstGeom prst="ellipse">
            <a:avLst/>
          </a:prstGeom>
          <a:gradFill flip="none" rotWithShape="1">
            <a:gsLst>
              <a:gs pos="0">
                <a:schemeClr val="tx1">
                  <a:alpha val="26000"/>
                </a:schemeClr>
              </a:gs>
              <a:gs pos="78000">
                <a:schemeClr val="tx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prstClr val="white"/>
              </a:solidFill>
            </a:endParaRPr>
          </a:p>
        </p:txBody>
      </p:sp>
      <p:sp>
        <p:nvSpPr>
          <p:cNvPr id="1030" name="TextBox 1029">
            <a:extLst>
              <a:ext uri="{FF2B5EF4-FFF2-40B4-BE49-F238E27FC236}">
                <a16:creationId xmlns:a16="http://schemas.microsoft.com/office/drawing/2014/main" xmlns="" id="{B62AE2D9-5BE4-4705-A186-21A43336BD72}"/>
              </a:ext>
            </a:extLst>
          </p:cNvPr>
          <p:cNvSpPr txBox="1"/>
          <p:nvPr/>
        </p:nvSpPr>
        <p:spPr>
          <a:xfrm>
            <a:off x="2894289" y="325690"/>
            <a:ext cx="6403423" cy="461665"/>
          </a:xfrm>
          <a:prstGeom prst="rect">
            <a:avLst/>
          </a:prstGeom>
          <a:noFill/>
        </p:spPr>
        <p:txBody>
          <a:bodyPr wrap="square" rtlCol="0">
            <a:spAutoFit/>
          </a:bodyPr>
          <a:lstStyle/>
          <a:p>
            <a:pPr algn="ctr"/>
            <a:r>
              <a:rPr lang="en-IN" sz="2400" b="1" spc="600" dirty="0">
                <a:solidFill>
                  <a:prstClr val="black">
                    <a:lumMod val="75000"/>
                    <a:lumOff val="25000"/>
                  </a:prstClr>
                </a:solidFill>
                <a:latin typeface="Montserrat" panose="00000500000000000000" pitchFamily="2" charset="0"/>
              </a:rPr>
              <a:t>Results</a:t>
            </a:r>
          </a:p>
        </p:txBody>
      </p:sp>
      <p:cxnSp>
        <p:nvCxnSpPr>
          <p:cNvPr id="1032" name="Straight Connector 1031">
            <a:extLst>
              <a:ext uri="{FF2B5EF4-FFF2-40B4-BE49-F238E27FC236}">
                <a16:creationId xmlns:a16="http://schemas.microsoft.com/office/drawing/2014/main" xmlns="" id="{A9EBC45D-7FBB-4D13-A63E-25C99DF2F323}"/>
              </a:ext>
            </a:extLst>
          </p:cNvPr>
          <p:cNvCxnSpPr>
            <a:cxnSpLocks/>
          </p:cNvCxnSpPr>
          <p:nvPr/>
        </p:nvCxnSpPr>
        <p:spPr>
          <a:xfrm>
            <a:off x="3205998" y="733422"/>
            <a:ext cx="5807689" cy="0"/>
          </a:xfrm>
          <a:prstGeom prst="line">
            <a:avLst/>
          </a:prstGeom>
          <a:ln>
            <a:solidFill>
              <a:srgbClr val="183655">
                <a:alpha val="46000"/>
              </a:srgbClr>
            </a:solidFill>
          </a:ln>
        </p:spPr>
        <p:style>
          <a:lnRef idx="1">
            <a:schemeClr val="accent1"/>
          </a:lnRef>
          <a:fillRef idx="0">
            <a:schemeClr val="accent1"/>
          </a:fillRef>
          <a:effectRef idx="0">
            <a:schemeClr val="accent1"/>
          </a:effectRef>
          <a:fontRef idx="minor">
            <a:schemeClr val="tx1"/>
          </a:fontRef>
        </p:style>
      </p:cxnSp>
      <p:sp>
        <p:nvSpPr>
          <p:cNvPr id="219" name="Freeform: Shape 218">
            <a:extLst>
              <a:ext uri="{FF2B5EF4-FFF2-40B4-BE49-F238E27FC236}">
                <a16:creationId xmlns:a16="http://schemas.microsoft.com/office/drawing/2014/main" xmlns="" id="{E17E9581-72AE-4B7F-9310-5E918044F978}"/>
              </a:ext>
            </a:extLst>
          </p:cNvPr>
          <p:cNvSpPr/>
          <p:nvPr/>
        </p:nvSpPr>
        <p:spPr>
          <a:xfrm flipH="1">
            <a:off x="-19050" y="0"/>
            <a:ext cx="6117710" cy="6857999"/>
          </a:xfrm>
          <a:custGeom>
            <a:avLst/>
            <a:gdLst>
              <a:gd name="connsiteX0" fmla="*/ 0 w 6743781"/>
              <a:gd name="connsiteY0" fmla="*/ 0 h 6857999"/>
              <a:gd name="connsiteX1" fmla="*/ 6743781 w 6743781"/>
              <a:gd name="connsiteY1" fmla="*/ 0 h 6857999"/>
              <a:gd name="connsiteX2" fmla="*/ 6743781 w 6743781"/>
              <a:gd name="connsiteY2" fmla="*/ 6857999 h 6857999"/>
              <a:gd name="connsiteX3" fmla="*/ 2322912 w 674378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743781" h="6857999">
                <a:moveTo>
                  <a:pt x="0" y="0"/>
                </a:moveTo>
                <a:lnTo>
                  <a:pt x="6743781" y="0"/>
                </a:lnTo>
                <a:lnTo>
                  <a:pt x="6743781" y="6857999"/>
                </a:lnTo>
                <a:lnTo>
                  <a:pt x="2322912" y="6857999"/>
                </a:lnTo>
                <a:close/>
              </a:path>
            </a:pathLst>
          </a:custGeom>
          <a:gradFill flip="none" rotWithShape="1">
            <a:gsLst>
              <a:gs pos="0">
                <a:schemeClr val="bg1">
                  <a:alpha val="30000"/>
                </a:schemeClr>
              </a:gs>
              <a:gs pos="64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solidFill>
                <a:prstClr val="white"/>
              </a:solidFill>
            </a:endParaRPr>
          </a:p>
        </p:txBody>
      </p:sp>
      <p:sp>
        <p:nvSpPr>
          <p:cNvPr id="5" name="TextBox 4">
            <a:extLst>
              <a:ext uri="{FF2B5EF4-FFF2-40B4-BE49-F238E27FC236}">
                <a16:creationId xmlns:a16="http://schemas.microsoft.com/office/drawing/2014/main" xmlns="" id="{385AAF84-DB2E-EAC2-0944-2C47073E3414}"/>
              </a:ext>
            </a:extLst>
          </p:cNvPr>
          <p:cNvSpPr txBox="1"/>
          <p:nvPr/>
        </p:nvSpPr>
        <p:spPr>
          <a:xfrm>
            <a:off x="4033774" y="1046265"/>
            <a:ext cx="7026536" cy="4093428"/>
          </a:xfrm>
          <a:prstGeom prst="rect">
            <a:avLst/>
          </a:prstGeom>
          <a:noFill/>
        </p:spPr>
        <p:txBody>
          <a:bodyPr wrap="square" rtlCol="0">
            <a:spAutoFit/>
          </a:bodyPr>
          <a:lstStyle/>
          <a:p>
            <a:pPr algn="just"/>
            <a:r>
              <a:rPr lang="en-US" sz="2000" dirty="0">
                <a:solidFill>
                  <a:prstClr val="black"/>
                </a:solidFill>
                <a:latin typeface="Times New Roman regular"/>
              </a:rPr>
              <a:t>Concerning the frequency of drug-related adverse effects, adverse effects such as drowsiness, dry mouth, fatigue, and increased appetite were reported by a higher percentage of the mirtazapine-treated subjects compared to the placebo-treated subjects. Nevertheless, the adverse effects were mild to moderate in nature and remitted with ongoing therapy. 8 patients in the mirtazapine group and one patient in the placebo group gained weight (between 2-5kg, self-reported) which could be advantageous in the patients with anorexia. Mirtazapine was acceptably well-tolerated by a considerable percentage of the study patients and only 4 patients in the mirtazapine group discontinued their treatment due to intolerable adverse effects.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29" y="2310148"/>
            <a:ext cx="2852738"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7594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3D19F"/>
            </a:gs>
            <a:gs pos="100000">
              <a:srgbClr val="0F7473"/>
            </a:gs>
          </a:gsLst>
          <a:lin ang="2700000" scaled="1"/>
          <a:tileRect/>
        </a:gradFill>
        <a:effectLst/>
      </p:bgPr>
    </p:bg>
    <p:spTree>
      <p:nvGrpSpPr>
        <p:cNvPr id="1" name=""/>
        <p:cNvGrpSpPr/>
        <p:nvPr/>
      </p:nvGrpSpPr>
      <p:grpSpPr>
        <a:xfrm>
          <a:off x="0" y="0"/>
          <a:ext cx="0" cy="0"/>
          <a:chOff x="0" y="0"/>
          <a:chExt cx="0" cy="0"/>
        </a:xfrm>
      </p:grpSpPr>
      <p:grpSp>
        <p:nvGrpSpPr>
          <p:cNvPr id="185" name="Group 184">
            <a:extLst>
              <a:ext uri="{FF2B5EF4-FFF2-40B4-BE49-F238E27FC236}">
                <a16:creationId xmlns:a16="http://schemas.microsoft.com/office/drawing/2014/main" xmlns="" id="{86AFE717-B71D-4644-8816-87DA6C96D451}"/>
              </a:ext>
            </a:extLst>
          </p:cNvPr>
          <p:cNvGrpSpPr/>
          <p:nvPr/>
        </p:nvGrpSpPr>
        <p:grpSpPr>
          <a:xfrm>
            <a:off x="8520311" y="1107271"/>
            <a:ext cx="3299362" cy="4079339"/>
            <a:chOff x="2427852" y="1441450"/>
            <a:chExt cx="3299362" cy="4079339"/>
          </a:xfrm>
          <a:effectLst>
            <a:outerShdw blurRad="228600" dist="50800" dir="2700000" algn="tl" rotWithShape="0">
              <a:prstClr val="black">
                <a:alpha val="19000"/>
              </a:prstClr>
            </a:outerShdw>
          </a:effectLst>
        </p:grpSpPr>
        <p:sp>
          <p:nvSpPr>
            <p:cNvPr id="204" name="Rectangle: Rounded Corners 203">
              <a:extLst>
                <a:ext uri="{FF2B5EF4-FFF2-40B4-BE49-F238E27FC236}">
                  <a16:creationId xmlns:a16="http://schemas.microsoft.com/office/drawing/2014/main" xmlns="" id="{8627AA93-6385-4673-A9E0-C8FDC82267BD}"/>
                </a:ext>
              </a:extLst>
            </p:cNvPr>
            <p:cNvSpPr/>
            <p:nvPr/>
          </p:nvSpPr>
          <p:spPr>
            <a:xfrm>
              <a:off x="3387214" y="1632789"/>
              <a:ext cx="2340000" cy="3888000"/>
            </a:xfrm>
            <a:prstGeom prst="roundRect">
              <a:avLst>
                <a:gd name="adj" fmla="val 7895"/>
              </a:avLst>
            </a:prstGeom>
            <a:gradFill flip="none" rotWithShape="1">
              <a:gsLst>
                <a:gs pos="0">
                  <a:srgbClr val="47DCB8"/>
                </a:gs>
                <a:gs pos="100000">
                  <a:srgbClr val="0F787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5" name="Freeform: Shape 204">
              <a:extLst>
                <a:ext uri="{FF2B5EF4-FFF2-40B4-BE49-F238E27FC236}">
                  <a16:creationId xmlns:a16="http://schemas.microsoft.com/office/drawing/2014/main" xmlns="" id="{FBA39A6D-3594-493A-BA5B-3F2CF0006BDF}"/>
                </a:ext>
              </a:extLst>
            </p:cNvPr>
            <p:cNvSpPr/>
            <p:nvPr/>
          </p:nvSpPr>
          <p:spPr>
            <a:xfrm>
              <a:off x="3826108" y="1625421"/>
              <a:ext cx="1886336" cy="3888000"/>
            </a:xfrm>
            <a:custGeom>
              <a:avLst/>
              <a:gdLst>
                <a:gd name="connsiteX0" fmla="*/ 1656658 w 1886336"/>
                <a:gd name="connsiteY0" fmla="*/ 0 h 3888000"/>
                <a:gd name="connsiteX1" fmla="*/ 1701593 w 1886336"/>
                <a:gd name="connsiteY1" fmla="*/ 0 h 3888000"/>
                <a:gd name="connsiteX2" fmla="*/ 1886336 w 1886336"/>
                <a:gd name="connsiteY2" fmla="*/ 184743 h 3888000"/>
                <a:gd name="connsiteX3" fmla="*/ 1886336 w 1886336"/>
                <a:gd name="connsiteY3" fmla="*/ 3703257 h 3888000"/>
                <a:gd name="connsiteX4" fmla="*/ 1701593 w 1886336"/>
                <a:gd name="connsiteY4" fmla="*/ 3888000 h 3888000"/>
                <a:gd name="connsiteX5" fmla="*/ 0 w 1886336"/>
                <a:gd name="connsiteY5" fmla="*/ 3888000 h 38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336" h="3888000">
                  <a:moveTo>
                    <a:pt x="1656658" y="0"/>
                  </a:moveTo>
                  <a:lnTo>
                    <a:pt x="1701593" y="0"/>
                  </a:lnTo>
                  <a:cubicBezTo>
                    <a:pt x="1803624" y="0"/>
                    <a:pt x="1886336" y="82712"/>
                    <a:pt x="1886336" y="184743"/>
                  </a:cubicBezTo>
                  <a:lnTo>
                    <a:pt x="1886336" y="3703257"/>
                  </a:lnTo>
                  <a:cubicBezTo>
                    <a:pt x="1886336" y="3805288"/>
                    <a:pt x="1803624" y="3888000"/>
                    <a:pt x="1701593" y="3888000"/>
                  </a:cubicBezTo>
                  <a:lnTo>
                    <a:pt x="0" y="3888000"/>
                  </a:lnTo>
                  <a:close/>
                </a:path>
              </a:pathLst>
            </a:custGeom>
            <a:gradFill>
              <a:gsLst>
                <a:gs pos="0">
                  <a:srgbClr val="47DCB8"/>
                </a:gs>
                <a:gs pos="86000">
                  <a:srgbClr val="0F867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206" name="Freeform: Shape 205">
              <a:extLst>
                <a:ext uri="{FF2B5EF4-FFF2-40B4-BE49-F238E27FC236}">
                  <a16:creationId xmlns:a16="http://schemas.microsoft.com/office/drawing/2014/main" xmlns="" id="{51512338-F7E9-40DC-9BAD-48E6121C8325}"/>
                </a:ext>
              </a:extLst>
            </p:cNvPr>
            <p:cNvSpPr/>
            <p:nvPr/>
          </p:nvSpPr>
          <p:spPr>
            <a:xfrm>
              <a:off x="4292069" y="1618053"/>
              <a:ext cx="1415416" cy="3878763"/>
            </a:xfrm>
            <a:custGeom>
              <a:avLst/>
              <a:gdLst>
                <a:gd name="connsiteX0" fmla="*/ 1276424 w 1415416"/>
                <a:gd name="connsiteY0" fmla="*/ 0 h 3878763"/>
                <a:gd name="connsiteX1" fmla="*/ 1302583 w 1415416"/>
                <a:gd name="connsiteY1" fmla="*/ 5281 h 3878763"/>
                <a:gd name="connsiteX2" fmla="*/ 1415416 w 1415416"/>
                <a:gd name="connsiteY2" fmla="*/ 175506 h 3878763"/>
                <a:gd name="connsiteX3" fmla="*/ 1415416 w 1415416"/>
                <a:gd name="connsiteY3" fmla="*/ 3694020 h 3878763"/>
                <a:gd name="connsiteX4" fmla="*/ 1230673 w 1415416"/>
                <a:gd name="connsiteY4" fmla="*/ 3878763 h 3878763"/>
                <a:gd name="connsiteX5" fmla="*/ 0 w 1415416"/>
                <a:gd name="connsiteY5" fmla="*/ 3878763 h 387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5416" h="3878763">
                  <a:moveTo>
                    <a:pt x="1276424" y="0"/>
                  </a:moveTo>
                  <a:lnTo>
                    <a:pt x="1302583" y="5281"/>
                  </a:lnTo>
                  <a:cubicBezTo>
                    <a:pt x="1368891" y="33327"/>
                    <a:pt x="1415416" y="98983"/>
                    <a:pt x="1415416" y="175506"/>
                  </a:cubicBezTo>
                  <a:lnTo>
                    <a:pt x="1415416" y="3694020"/>
                  </a:lnTo>
                  <a:cubicBezTo>
                    <a:pt x="1415416" y="3796051"/>
                    <a:pt x="1332704" y="3878763"/>
                    <a:pt x="1230673" y="3878763"/>
                  </a:cubicBezTo>
                  <a:lnTo>
                    <a:pt x="0" y="3878763"/>
                  </a:lnTo>
                  <a:close/>
                </a:path>
              </a:pathLst>
            </a:custGeom>
            <a:gradFill flip="none" rotWithShape="1">
              <a:gsLst>
                <a:gs pos="0">
                  <a:srgbClr val="47DCB8"/>
                </a:gs>
                <a:gs pos="100000">
                  <a:srgbClr val="0F867C"/>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207" name="Oval 206">
              <a:extLst>
                <a:ext uri="{FF2B5EF4-FFF2-40B4-BE49-F238E27FC236}">
                  <a16:creationId xmlns:a16="http://schemas.microsoft.com/office/drawing/2014/main" xmlns="" id="{67473B42-4408-4605-8D83-6615B19335BE}"/>
                </a:ext>
              </a:extLst>
            </p:cNvPr>
            <p:cNvSpPr/>
            <p:nvPr/>
          </p:nvSpPr>
          <p:spPr>
            <a:xfrm>
              <a:off x="2427852" y="2770495"/>
              <a:ext cx="2011658" cy="2030486"/>
            </a:xfrm>
            <a:prstGeom prst="ellipse">
              <a:avLst/>
            </a:prstGeom>
            <a:gradFill>
              <a:gsLst>
                <a:gs pos="24000">
                  <a:srgbClr val="47DCB8"/>
                </a:gs>
                <a:gs pos="86000">
                  <a:srgbClr val="0F7875"/>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08" name="Oval 207">
              <a:extLst>
                <a:ext uri="{FF2B5EF4-FFF2-40B4-BE49-F238E27FC236}">
                  <a16:creationId xmlns:a16="http://schemas.microsoft.com/office/drawing/2014/main" xmlns="" id="{626D012E-9690-4FC7-9FCC-4311A97E9644}"/>
                </a:ext>
              </a:extLst>
            </p:cNvPr>
            <p:cNvSpPr/>
            <p:nvPr/>
          </p:nvSpPr>
          <p:spPr>
            <a:xfrm>
              <a:off x="4722135" y="1441450"/>
              <a:ext cx="518542" cy="518542"/>
            </a:xfrm>
            <a:prstGeom prst="ellipse">
              <a:avLst/>
            </a:prstGeom>
            <a:gradFill>
              <a:gsLst>
                <a:gs pos="0">
                  <a:srgbClr val="47DCB8"/>
                </a:gs>
                <a:gs pos="100000">
                  <a:srgbClr val="0F7875"/>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191" name="Oval 190">
            <a:extLst>
              <a:ext uri="{FF2B5EF4-FFF2-40B4-BE49-F238E27FC236}">
                <a16:creationId xmlns:a16="http://schemas.microsoft.com/office/drawing/2014/main" xmlns="" id="{8D0C7560-494E-43DF-BD51-5782D0D61FBF}"/>
              </a:ext>
            </a:extLst>
          </p:cNvPr>
          <p:cNvSpPr/>
          <p:nvPr/>
        </p:nvSpPr>
        <p:spPr>
          <a:xfrm>
            <a:off x="8686270" y="5314137"/>
            <a:ext cx="3063630" cy="212330"/>
          </a:xfrm>
          <a:prstGeom prst="ellipse">
            <a:avLst/>
          </a:prstGeom>
          <a:gradFill flip="none" rotWithShape="1">
            <a:gsLst>
              <a:gs pos="0">
                <a:schemeClr val="tx1">
                  <a:alpha val="26000"/>
                </a:schemeClr>
              </a:gs>
              <a:gs pos="78000">
                <a:schemeClr val="tx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30" name="TextBox 1029">
            <a:extLst>
              <a:ext uri="{FF2B5EF4-FFF2-40B4-BE49-F238E27FC236}">
                <a16:creationId xmlns:a16="http://schemas.microsoft.com/office/drawing/2014/main" xmlns="" id="{B62AE2D9-5BE4-4705-A186-21A43336BD72}"/>
              </a:ext>
            </a:extLst>
          </p:cNvPr>
          <p:cNvSpPr txBox="1"/>
          <p:nvPr/>
        </p:nvSpPr>
        <p:spPr>
          <a:xfrm>
            <a:off x="2894289" y="325690"/>
            <a:ext cx="6403423" cy="461665"/>
          </a:xfrm>
          <a:prstGeom prst="rect">
            <a:avLst/>
          </a:prstGeom>
          <a:noFill/>
        </p:spPr>
        <p:txBody>
          <a:bodyPr wrap="square" rtlCol="0">
            <a:spAutoFit/>
          </a:bodyPr>
          <a:lstStyle/>
          <a:p>
            <a:pPr algn="ctr"/>
            <a:r>
              <a:rPr lang="en-IN" sz="2400" b="1" spc="600" dirty="0">
                <a:solidFill>
                  <a:schemeClr val="tx1">
                    <a:lumMod val="75000"/>
                    <a:lumOff val="25000"/>
                  </a:schemeClr>
                </a:solidFill>
                <a:latin typeface="Montserrat" panose="00000500000000000000" pitchFamily="2" charset="0"/>
              </a:rPr>
              <a:t>Conclusion</a:t>
            </a:r>
          </a:p>
        </p:txBody>
      </p:sp>
      <p:cxnSp>
        <p:nvCxnSpPr>
          <p:cNvPr id="1032" name="Straight Connector 1031">
            <a:extLst>
              <a:ext uri="{FF2B5EF4-FFF2-40B4-BE49-F238E27FC236}">
                <a16:creationId xmlns:a16="http://schemas.microsoft.com/office/drawing/2014/main" xmlns="" id="{A9EBC45D-7FBB-4D13-A63E-25C99DF2F323}"/>
              </a:ext>
            </a:extLst>
          </p:cNvPr>
          <p:cNvCxnSpPr>
            <a:cxnSpLocks/>
          </p:cNvCxnSpPr>
          <p:nvPr/>
        </p:nvCxnSpPr>
        <p:spPr>
          <a:xfrm>
            <a:off x="3205998" y="723032"/>
            <a:ext cx="5807689" cy="0"/>
          </a:xfrm>
          <a:prstGeom prst="line">
            <a:avLst/>
          </a:prstGeom>
          <a:ln>
            <a:solidFill>
              <a:srgbClr val="183655">
                <a:alpha val="46000"/>
              </a:srgbClr>
            </a:solidFill>
          </a:ln>
        </p:spPr>
        <p:style>
          <a:lnRef idx="1">
            <a:schemeClr val="accent1"/>
          </a:lnRef>
          <a:fillRef idx="0">
            <a:schemeClr val="accent1"/>
          </a:fillRef>
          <a:effectRef idx="0">
            <a:schemeClr val="accent1"/>
          </a:effectRef>
          <a:fontRef idx="minor">
            <a:schemeClr val="tx1"/>
          </a:fontRef>
        </p:style>
      </p:cxnSp>
      <p:sp>
        <p:nvSpPr>
          <p:cNvPr id="219" name="Freeform: Shape 218">
            <a:extLst>
              <a:ext uri="{FF2B5EF4-FFF2-40B4-BE49-F238E27FC236}">
                <a16:creationId xmlns:a16="http://schemas.microsoft.com/office/drawing/2014/main" xmlns="" id="{E17E9581-72AE-4B7F-9310-5E918044F978}"/>
              </a:ext>
            </a:extLst>
          </p:cNvPr>
          <p:cNvSpPr/>
          <p:nvPr/>
        </p:nvSpPr>
        <p:spPr>
          <a:xfrm flipH="1">
            <a:off x="-41439" y="0"/>
            <a:ext cx="6117710" cy="6857999"/>
          </a:xfrm>
          <a:custGeom>
            <a:avLst/>
            <a:gdLst>
              <a:gd name="connsiteX0" fmla="*/ 0 w 6743781"/>
              <a:gd name="connsiteY0" fmla="*/ 0 h 6857999"/>
              <a:gd name="connsiteX1" fmla="*/ 6743781 w 6743781"/>
              <a:gd name="connsiteY1" fmla="*/ 0 h 6857999"/>
              <a:gd name="connsiteX2" fmla="*/ 6743781 w 6743781"/>
              <a:gd name="connsiteY2" fmla="*/ 6857999 h 6857999"/>
              <a:gd name="connsiteX3" fmla="*/ 2322912 w 674378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743781" h="6857999">
                <a:moveTo>
                  <a:pt x="0" y="0"/>
                </a:moveTo>
                <a:lnTo>
                  <a:pt x="6743781" y="0"/>
                </a:lnTo>
                <a:lnTo>
                  <a:pt x="6743781" y="6857999"/>
                </a:lnTo>
                <a:lnTo>
                  <a:pt x="2322912" y="6857999"/>
                </a:lnTo>
                <a:close/>
              </a:path>
            </a:pathLst>
          </a:custGeom>
          <a:gradFill flip="none" rotWithShape="1">
            <a:gsLst>
              <a:gs pos="0">
                <a:schemeClr val="bg1">
                  <a:alpha val="30000"/>
                </a:schemeClr>
              </a:gs>
              <a:gs pos="64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p>
        </p:txBody>
      </p:sp>
      <p:sp>
        <p:nvSpPr>
          <p:cNvPr id="2" name="TextBox 1">
            <a:extLst>
              <a:ext uri="{FF2B5EF4-FFF2-40B4-BE49-F238E27FC236}">
                <a16:creationId xmlns:a16="http://schemas.microsoft.com/office/drawing/2014/main" xmlns="" id="{0B167361-2EF9-489A-A1A1-14B272041765}"/>
              </a:ext>
            </a:extLst>
          </p:cNvPr>
          <p:cNvSpPr txBox="1"/>
          <p:nvPr/>
        </p:nvSpPr>
        <p:spPr>
          <a:xfrm>
            <a:off x="1099495" y="1584248"/>
            <a:ext cx="6301132" cy="3785652"/>
          </a:xfrm>
          <a:prstGeom prst="rect">
            <a:avLst/>
          </a:prstGeom>
          <a:noFill/>
        </p:spPr>
        <p:txBody>
          <a:bodyPr wrap="square" rtlCol="0">
            <a:spAutoFit/>
          </a:bodyPr>
          <a:lstStyle/>
          <a:p>
            <a:pPr algn="just"/>
            <a:r>
              <a:rPr lang="en-US" sz="2000" dirty="0">
                <a:latin typeface="Times New Roman regular"/>
                <a:cs typeface="+mj-cs"/>
              </a:rPr>
              <a:t>Our study provided primary evidence that patients suffering from IBS-D symptoms might benefit from mirtazapine treatment. Given that mirtazapine is generally better tolerated than TCAs, this evidence makes mirtazapine an attractive therapeutic option in the treatment of IBS. Benefits of mirtazapine treatment in patients with IBS-D are amplified by the fact that it is effective as both an etiological and symptomatic treatment in these patients. However, future studies with larger sample size and longer follow-up periods would be necessary to clarify the optimal dose as well as the safety and efficacy of mirtazapine in patients with other subtypes of IBS.</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6270" y="2226252"/>
            <a:ext cx="2762250"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9148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3D19F"/>
            </a:gs>
            <a:gs pos="100000">
              <a:srgbClr val="0F7473"/>
            </a:gs>
          </a:gsLst>
          <a:lin ang="2700000" scaled="1"/>
          <a:tileRect/>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30651D7E-FAA6-98CE-A399-B4A29FA843F5}"/>
              </a:ext>
            </a:extLst>
          </p:cNvPr>
          <p:cNvPicPr>
            <a:picLocks noChangeAspect="1"/>
          </p:cNvPicPr>
          <p:nvPr/>
        </p:nvPicPr>
        <p:blipFill>
          <a:blip r:embed="rId2"/>
          <a:stretch>
            <a:fillRect/>
          </a:stretch>
        </p:blipFill>
        <p:spPr>
          <a:xfrm>
            <a:off x="8779174" y="1302395"/>
            <a:ext cx="2319006" cy="2800096"/>
          </a:xfrm>
          <a:prstGeom prst="rect">
            <a:avLst/>
          </a:prstGeom>
        </p:spPr>
      </p:pic>
      <p:sp>
        <p:nvSpPr>
          <p:cNvPr id="191" name="Oval 190">
            <a:extLst>
              <a:ext uri="{FF2B5EF4-FFF2-40B4-BE49-F238E27FC236}">
                <a16:creationId xmlns:a16="http://schemas.microsoft.com/office/drawing/2014/main" xmlns="" id="{8D0C7560-494E-43DF-BD51-5782D0D61FBF}"/>
              </a:ext>
            </a:extLst>
          </p:cNvPr>
          <p:cNvSpPr/>
          <p:nvPr/>
        </p:nvSpPr>
        <p:spPr>
          <a:xfrm>
            <a:off x="8654811" y="5404886"/>
            <a:ext cx="3063630" cy="212330"/>
          </a:xfrm>
          <a:prstGeom prst="ellipse">
            <a:avLst/>
          </a:prstGeom>
          <a:gradFill flip="none" rotWithShape="1">
            <a:gsLst>
              <a:gs pos="0">
                <a:schemeClr val="tx1">
                  <a:alpha val="26000"/>
                </a:schemeClr>
              </a:gs>
              <a:gs pos="78000">
                <a:schemeClr val="tx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30" name="TextBox 1029">
            <a:extLst>
              <a:ext uri="{FF2B5EF4-FFF2-40B4-BE49-F238E27FC236}">
                <a16:creationId xmlns:a16="http://schemas.microsoft.com/office/drawing/2014/main" xmlns="" id="{B62AE2D9-5BE4-4705-A186-21A43336BD72}"/>
              </a:ext>
            </a:extLst>
          </p:cNvPr>
          <p:cNvSpPr txBox="1"/>
          <p:nvPr/>
        </p:nvSpPr>
        <p:spPr>
          <a:xfrm>
            <a:off x="2894289" y="325690"/>
            <a:ext cx="6403423" cy="461665"/>
          </a:xfrm>
          <a:prstGeom prst="rect">
            <a:avLst/>
          </a:prstGeom>
          <a:noFill/>
        </p:spPr>
        <p:txBody>
          <a:bodyPr wrap="square" rtlCol="0">
            <a:spAutoFit/>
          </a:bodyPr>
          <a:lstStyle/>
          <a:p>
            <a:pPr algn="ctr"/>
            <a:r>
              <a:rPr lang="en-IN" sz="2400" spc="600" dirty="0">
                <a:solidFill>
                  <a:schemeClr val="tx1">
                    <a:lumMod val="75000"/>
                    <a:lumOff val="25000"/>
                  </a:schemeClr>
                </a:solidFill>
                <a:latin typeface="Montserrat" panose="00000500000000000000" pitchFamily="2" charset="0"/>
              </a:rPr>
              <a:t>References</a:t>
            </a:r>
          </a:p>
        </p:txBody>
      </p:sp>
      <p:cxnSp>
        <p:nvCxnSpPr>
          <p:cNvPr id="1032" name="Straight Connector 1031">
            <a:extLst>
              <a:ext uri="{FF2B5EF4-FFF2-40B4-BE49-F238E27FC236}">
                <a16:creationId xmlns:a16="http://schemas.microsoft.com/office/drawing/2014/main" xmlns="" id="{A9EBC45D-7FBB-4D13-A63E-25C99DF2F323}"/>
              </a:ext>
            </a:extLst>
          </p:cNvPr>
          <p:cNvCxnSpPr>
            <a:cxnSpLocks/>
          </p:cNvCxnSpPr>
          <p:nvPr/>
        </p:nvCxnSpPr>
        <p:spPr>
          <a:xfrm>
            <a:off x="3205998" y="723032"/>
            <a:ext cx="5807689" cy="0"/>
          </a:xfrm>
          <a:prstGeom prst="line">
            <a:avLst/>
          </a:prstGeom>
          <a:ln>
            <a:solidFill>
              <a:srgbClr val="183655">
                <a:alpha val="46000"/>
              </a:srgbClr>
            </a:solidFill>
          </a:ln>
        </p:spPr>
        <p:style>
          <a:lnRef idx="1">
            <a:schemeClr val="accent1"/>
          </a:lnRef>
          <a:fillRef idx="0">
            <a:schemeClr val="accent1"/>
          </a:fillRef>
          <a:effectRef idx="0">
            <a:schemeClr val="accent1"/>
          </a:effectRef>
          <a:fontRef idx="minor">
            <a:schemeClr val="tx1"/>
          </a:fontRef>
        </p:style>
      </p:cxnSp>
      <p:sp>
        <p:nvSpPr>
          <p:cNvPr id="219" name="Freeform: Shape 218">
            <a:extLst>
              <a:ext uri="{FF2B5EF4-FFF2-40B4-BE49-F238E27FC236}">
                <a16:creationId xmlns:a16="http://schemas.microsoft.com/office/drawing/2014/main" xmlns="" id="{E17E9581-72AE-4B7F-9310-5E918044F978}"/>
              </a:ext>
            </a:extLst>
          </p:cNvPr>
          <p:cNvSpPr/>
          <p:nvPr/>
        </p:nvSpPr>
        <p:spPr>
          <a:xfrm flipH="1">
            <a:off x="-41439" y="0"/>
            <a:ext cx="6117710" cy="6857999"/>
          </a:xfrm>
          <a:custGeom>
            <a:avLst/>
            <a:gdLst>
              <a:gd name="connsiteX0" fmla="*/ 0 w 6743781"/>
              <a:gd name="connsiteY0" fmla="*/ 0 h 6857999"/>
              <a:gd name="connsiteX1" fmla="*/ 6743781 w 6743781"/>
              <a:gd name="connsiteY1" fmla="*/ 0 h 6857999"/>
              <a:gd name="connsiteX2" fmla="*/ 6743781 w 6743781"/>
              <a:gd name="connsiteY2" fmla="*/ 6857999 h 6857999"/>
              <a:gd name="connsiteX3" fmla="*/ 2322912 w 674378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743781" h="6857999">
                <a:moveTo>
                  <a:pt x="0" y="0"/>
                </a:moveTo>
                <a:lnTo>
                  <a:pt x="6743781" y="0"/>
                </a:lnTo>
                <a:lnTo>
                  <a:pt x="6743781" y="6857999"/>
                </a:lnTo>
                <a:lnTo>
                  <a:pt x="2322912" y="6857999"/>
                </a:lnTo>
                <a:close/>
              </a:path>
            </a:pathLst>
          </a:custGeom>
          <a:gradFill flip="none" rotWithShape="1">
            <a:gsLst>
              <a:gs pos="0">
                <a:schemeClr val="bg1">
                  <a:alpha val="30000"/>
                </a:schemeClr>
              </a:gs>
              <a:gs pos="64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p>
        </p:txBody>
      </p:sp>
      <p:sp>
        <p:nvSpPr>
          <p:cNvPr id="4" name="TextBox 3">
            <a:extLst>
              <a:ext uri="{FF2B5EF4-FFF2-40B4-BE49-F238E27FC236}">
                <a16:creationId xmlns:a16="http://schemas.microsoft.com/office/drawing/2014/main" xmlns="" id="{9AC9372C-8F02-47AC-8DAF-F2A42C39A9D7}"/>
              </a:ext>
            </a:extLst>
          </p:cNvPr>
          <p:cNvSpPr txBox="1"/>
          <p:nvPr/>
        </p:nvSpPr>
        <p:spPr>
          <a:xfrm>
            <a:off x="1093820" y="1302395"/>
            <a:ext cx="7638657" cy="3600986"/>
          </a:xfrm>
          <a:prstGeom prst="rect">
            <a:avLst/>
          </a:prstGeom>
          <a:noFill/>
        </p:spPr>
        <p:txBody>
          <a:bodyPr wrap="square" rtlCol="0">
            <a:spAutoFit/>
          </a:bodyPr>
          <a:lstStyle/>
          <a:p>
            <a:pPr algn="just"/>
            <a:r>
              <a:rPr lang="en-US" sz="1200" dirty="0">
                <a:latin typeface="Times New Roman regular"/>
                <a:cs typeface="+mj-cs"/>
              </a:rPr>
              <a:t>1-	</a:t>
            </a:r>
            <a:r>
              <a:rPr lang="en-US" sz="1200" dirty="0" err="1">
                <a:latin typeface="Times New Roman regular"/>
                <a:cs typeface="+mj-cs"/>
              </a:rPr>
              <a:t>Koza</a:t>
            </a:r>
            <a:r>
              <a:rPr lang="en-US" sz="1200" dirty="0">
                <a:latin typeface="Times New Roman regular"/>
                <a:cs typeface="+mj-cs"/>
              </a:rPr>
              <a:t> J, </a:t>
            </a:r>
            <a:r>
              <a:rPr lang="en-US" sz="1200" dirty="0" err="1">
                <a:latin typeface="Times New Roman regular"/>
                <a:cs typeface="+mj-cs"/>
              </a:rPr>
              <a:t>Kwiatkowska</a:t>
            </a:r>
            <a:r>
              <a:rPr lang="en-US" sz="1200" dirty="0">
                <a:latin typeface="Times New Roman regular"/>
                <a:cs typeface="+mj-cs"/>
              </a:rPr>
              <a:t> R, </a:t>
            </a:r>
            <a:r>
              <a:rPr lang="en-US" sz="1200" dirty="0" err="1">
                <a:latin typeface="Times New Roman regular"/>
                <a:cs typeface="+mj-cs"/>
              </a:rPr>
              <a:t>Jurgoński</a:t>
            </a:r>
            <a:r>
              <a:rPr lang="en-US" sz="1200" dirty="0">
                <a:latin typeface="Times New Roman regular"/>
                <a:cs typeface="+mj-cs"/>
              </a:rPr>
              <a:t> A, </a:t>
            </a:r>
            <a:r>
              <a:rPr lang="en-US" sz="1200" dirty="0" err="1">
                <a:latin typeface="Times New Roman regular"/>
                <a:cs typeface="+mj-cs"/>
              </a:rPr>
              <a:t>Pujanek</a:t>
            </a:r>
            <a:r>
              <a:rPr lang="en-US" sz="1200" dirty="0">
                <a:latin typeface="Times New Roman regular"/>
                <a:cs typeface="+mj-cs"/>
              </a:rPr>
              <a:t> M, </a:t>
            </a:r>
            <a:r>
              <a:rPr lang="en-US" sz="1200" dirty="0" err="1">
                <a:latin typeface="Times New Roman regular"/>
                <a:cs typeface="+mj-cs"/>
              </a:rPr>
              <a:t>Ameryk</a:t>
            </a:r>
            <a:r>
              <a:rPr lang="en-US" sz="1200" dirty="0">
                <a:latin typeface="Times New Roman regular"/>
                <a:cs typeface="+mj-cs"/>
              </a:rPr>
              <a:t> M, Sikorski P, </a:t>
            </a:r>
            <a:r>
              <a:rPr lang="en-US" sz="1200" dirty="0" err="1">
                <a:latin typeface="Times New Roman regular"/>
                <a:cs typeface="+mj-cs"/>
              </a:rPr>
              <a:t>Meder</a:t>
            </a:r>
            <a:r>
              <a:rPr lang="en-US" sz="1200" dirty="0">
                <a:latin typeface="Times New Roman regular"/>
                <a:cs typeface="+mj-cs"/>
              </a:rPr>
              <a:t> A, </a:t>
            </a:r>
            <a:r>
              <a:rPr lang="en-US" sz="1200" dirty="0" err="1">
                <a:latin typeface="Times New Roman regular"/>
                <a:cs typeface="+mj-cs"/>
              </a:rPr>
              <a:t>Świątkowski</a:t>
            </a:r>
            <a:r>
              <a:rPr lang="en-US" sz="1200" dirty="0">
                <a:latin typeface="Times New Roman regular"/>
                <a:cs typeface="+mj-cs"/>
              </a:rPr>
              <a:t> M: The importance of serotonin in the gastrointestinal tract. Journal of Education, Health and Sport 2017, 7(12):104-110.</a:t>
            </a:r>
          </a:p>
          <a:p>
            <a:pPr algn="just"/>
            <a:r>
              <a:rPr lang="en-US" sz="1200" dirty="0">
                <a:latin typeface="Times New Roman regular"/>
                <a:cs typeface="+mj-cs"/>
              </a:rPr>
              <a:t>2-	Crowell MD: Role of serotonin in the pathophysiology of the irritable bowel syndrome. British journal of pharmacology 2004, 141(8):1285-1293.</a:t>
            </a:r>
          </a:p>
          <a:p>
            <a:pPr algn="just"/>
            <a:r>
              <a:rPr lang="en-US" sz="1200" dirty="0">
                <a:latin typeface="Times New Roman regular"/>
                <a:cs typeface="+mj-cs"/>
              </a:rPr>
              <a:t>3-	Stasi C, Bellini M, </a:t>
            </a:r>
            <a:r>
              <a:rPr lang="en-US" sz="1200" dirty="0" err="1">
                <a:latin typeface="Times New Roman regular"/>
                <a:cs typeface="+mj-cs"/>
              </a:rPr>
              <a:t>Bassotti</a:t>
            </a:r>
            <a:r>
              <a:rPr lang="en-US" sz="1200" dirty="0">
                <a:latin typeface="Times New Roman regular"/>
                <a:cs typeface="+mj-cs"/>
              </a:rPr>
              <a:t> G, </a:t>
            </a:r>
            <a:r>
              <a:rPr lang="en-US" sz="1200" dirty="0" err="1">
                <a:latin typeface="Times New Roman regular"/>
                <a:cs typeface="+mj-cs"/>
              </a:rPr>
              <a:t>Blandizzi</a:t>
            </a:r>
            <a:r>
              <a:rPr lang="en-US" sz="1200" dirty="0">
                <a:latin typeface="Times New Roman regular"/>
                <a:cs typeface="+mj-cs"/>
              </a:rPr>
              <a:t> C, Milani S: Serotonin receptors and their role in the pathophysiology and therapy of irritable bowel syndrome. Techniques in </a:t>
            </a:r>
            <a:r>
              <a:rPr lang="en-US" sz="1200" dirty="0" err="1">
                <a:latin typeface="Times New Roman regular"/>
                <a:cs typeface="+mj-cs"/>
              </a:rPr>
              <a:t>coloproctology</a:t>
            </a:r>
            <a:r>
              <a:rPr lang="en-US" sz="1200" dirty="0">
                <a:latin typeface="Times New Roman regular"/>
                <a:cs typeface="+mj-cs"/>
              </a:rPr>
              <a:t> 2014, 18(7):613-621.</a:t>
            </a:r>
          </a:p>
          <a:p>
            <a:pPr algn="just"/>
            <a:r>
              <a:rPr lang="en-US" sz="1200" dirty="0">
                <a:latin typeface="Times New Roman regular"/>
                <a:cs typeface="+mj-cs"/>
              </a:rPr>
              <a:t>4-	Zheng Y, Yu T, Tang Y, </a:t>
            </a:r>
            <a:r>
              <a:rPr lang="en-US" sz="1200" dirty="0" err="1">
                <a:latin typeface="Times New Roman regular"/>
                <a:cs typeface="+mj-cs"/>
              </a:rPr>
              <a:t>Xiong</a:t>
            </a:r>
            <a:r>
              <a:rPr lang="en-US" sz="1200" dirty="0">
                <a:latin typeface="Times New Roman regular"/>
                <a:cs typeface="+mj-cs"/>
              </a:rPr>
              <a:t> W, Shen X, Jiang L, Lin L: Efficacy and safety of 5-hydroxytryptamine 3 receptor antagonists in irritable bowel syndrome: a systematic review and meta-analysis of randomized controlled trials. </a:t>
            </a:r>
            <a:r>
              <a:rPr lang="en-US" sz="1200" dirty="0" err="1">
                <a:latin typeface="Times New Roman regular"/>
                <a:cs typeface="+mj-cs"/>
              </a:rPr>
              <a:t>PLoS</a:t>
            </a:r>
            <a:r>
              <a:rPr lang="en-US" sz="1200" dirty="0">
                <a:latin typeface="Times New Roman regular"/>
                <a:cs typeface="+mj-cs"/>
              </a:rPr>
              <a:t> One 2017, 12(3):e0172846.</a:t>
            </a:r>
          </a:p>
          <a:p>
            <a:pPr algn="just"/>
            <a:r>
              <a:rPr lang="en-US" sz="1200" dirty="0">
                <a:latin typeface="Times New Roman regular"/>
                <a:cs typeface="+mj-cs"/>
              </a:rPr>
              <a:t>5-	</a:t>
            </a:r>
            <a:r>
              <a:rPr lang="en-US" sz="1200" dirty="0" err="1">
                <a:latin typeface="Times New Roman regular"/>
                <a:cs typeface="+mj-cs"/>
              </a:rPr>
              <a:t>Alam</a:t>
            </a:r>
            <a:r>
              <a:rPr lang="en-US" sz="1200" dirty="0">
                <a:latin typeface="Times New Roman regular"/>
                <a:cs typeface="+mj-cs"/>
              </a:rPr>
              <a:t> A, </a:t>
            </a:r>
            <a:r>
              <a:rPr lang="en-US" sz="1200" dirty="0" err="1">
                <a:latin typeface="Times New Roman regular"/>
                <a:cs typeface="+mj-cs"/>
              </a:rPr>
              <a:t>Voronovich</a:t>
            </a:r>
            <a:r>
              <a:rPr lang="en-US" sz="1200" dirty="0">
                <a:latin typeface="Times New Roman regular"/>
                <a:cs typeface="+mj-cs"/>
              </a:rPr>
              <a:t> Z, </a:t>
            </a:r>
            <a:r>
              <a:rPr lang="en-US" sz="1200" dirty="0" err="1">
                <a:latin typeface="Times New Roman regular"/>
                <a:cs typeface="+mj-cs"/>
              </a:rPr>
              <a:t>Carley</a:t>
            </a:r>
            <a:r>
              <a:rPr lang="en-US" sz="1200" dirty="0">
                <a:latin typeface="Times New Roman regular"/>
                <a:cs typeface="+mj-cs"/>
              </a:rPr>
              <a:t> JA: A review of therapeutic uses of mirtazapine in psychiatric and medical conditions. The primary care companion for CNS disorders 2013, 15(5).</a:t>
            </a:r>
          </a:p>
          <a:p>
            <a:pPr algn="just"/>
            <a:r>
              <a:rPr lang="en-US" sz="1200" dirty="0">
                <a:latin typeface="Times New Roman regular"/>
                <a:cs typeface="+mj-cs"/>
              </a:rPr>
              <a:t>6-	Heaton KW, O'Donnell L: An office guide to whole-gut transit time. Patients' recollection of their stool form. Journal of clinical gastroenterology 1994, 19(1):28-30.</a:t>
            </a:r>
          </a:p>
          <a:p>
            <a:pPr algn="just"/>
            <a:r>
              <a:rPr lang="en-US" sz="1200" dirty="0">
                <a:latin typeface="Times New Roman regular"/>
                <a:cs typeface="+mj-cs"/>
              </a:rPr>
              <a:t>7-	Francis CY, Morris J, </a:t>
            </a:r>
            <a:r>
              <a:rPr lang="en-US" sz="1200" dirty="0" err="1">
                <a:latin typeface="Times New Roman regular"/>
                <a:cs typeface="+mj-cs"/>
              </a:rPr>
              <a:t>Whorwell</a:t>
            </a:r>
            <a:r>
              <a:rPr lang="en-US" sz="1200" dirty="0">
                <a:latin typeface="Times New Roman regular"/>
                <a:cs typeface="+mj-cs"/>
              </a:rPr>
              <a:t> PJ: The irritable bowel severity scoring system: a simple method of monitoring irritable bowel syndrome and its progress. Alimentary pharmacology &amp; therapeutics 1997, 11(2):395-402.</a:t>
            </a:r>
          </a:p>
          <a:p>
            <a:pPr algn="just"/>
            <a:r>
              <a:rPr lang="en-US" sz="1200" dirty="0">
                <a:latin typeface="Times New Roman regular"/>
                <a:cs typeface="+mj-cs"/>
              </a:rPr>
              <a:t>8-	</a:t>
            </a:r>
            <a:r>
              <a:rPr lang="en-US" sz="1200" dirty="0" err="1">
                <a:latin typeface="Times New Roman regular"/>
                <a:cs typeface="+mj-cs"/>
              </a:rPr>
              <a:t>Zigmond</a:t>
            </a:r>
            <a:r>
              <a:rPr lang="en-US" sz="1200" dirty="0">
                <a:latin typeface="Times New Roman regular"/>
                <a:cs typeface="+mj-cs"/>
              </a:rPr>
              <a:t> AS, </a:t>
            </a:r>
            <a:r>
              <a:rPr lang="en-US" sz="1200" dirty="0" err="1">
                <a:latin typeface="Times New Roman regular"/>
                <a:cs typeface="+mj-cs"/>
              </a:rPr>
              <a:t>Snaith</a:t>
            </a:r>
            <a:r>
              <a:rPr lang="en-US" sz="1200" dirty="0">
                <a:latin typeface="Times New Roman regular"/>
                <a:cs typeface="+mj-cs"/>
              </a:rPr>
              <a:t> RP: The hospital anxiety and depression scale. </a:t>
            </a:r>
            <a:r>
              <a:rPr lang="en-US" sz="1200" dirty="0" err="1">
                <a:latin typeface="Times New Roman regular"/>
                <a:cs typeface="+mj-cs"/>
              </a:rPr>
              <a:t>Acta</a:t>
            </a:r>
            <a:r>
              <a:rPr lang="en-US" sz="1200" dirty="0">
                <a:latin typeface="Times New Roman regular"/>
                <a:cs typeface="+mj-cs"/>
              </a:rPr>
              <a:t> </a:t>
            </a:r>
            <a:r>
              <a:rPr lang="en-US" sz="1200" dirty="0" err="1">
                <a:latin typeface="Times New Roman regular"/>
                <a:cs typeface="+mj-cs"/>
              </a:rPr>
              <a:t>psychiatrica</a:t>
            </a:r>
            <a:r>
              <a:rPr lang="en-US" sz="1200" dirty="0">
                <a:latin typeface="Times New Roman regular"/>
                <a:cs typeface="+mj-cs"/>
              </a:rPr>
              <a:t> </a:t>
            </a:r>
            <a:r>
              <a:rPr lang="en-US" sz="1200" dirty="0" err="1">
                <a:latin typeface="Times New Roman regular"/>
                <a:cs typeface="+mj-cs"/>
              </a:rPr>
              <a:t>scandinavica</a:t>
            </a:r>
            <a:r>
              <a:rPr lang="en-US" sz="1200" dirty="0">
                <a:latin typeface="Times New Roman regular"/>
                <a:cs typeface="+mj-cs"/>
              </a:rPr>
              <a:t> 1983, 67(6):361-370.</a:t>
            </a:r>
          </a:p>
          <a:p>
            <a:pPr algn="just"/>
            <a:r>
              <a:rPr lang="en-US" sz="1200" dirty="0">
                <a:latin typeface="Times New Roman regular"/>
                <a:cs typeface="+mj-cs"/>
              </a:rPr>
              <a:t>9-	Patrick DL, </a:t>
            </a:r>
            <a:r>
              <a:rPr lang="en-US" sz="1200" dirty="0" err="1">
                <a:latin typeface="Times New Roman regular"/>
                <a:cs typeface="+mj-cs"/>
              </a:rPr>
              <a:t>Drossman</a:t>
            </a:r>
            <a:r>
              <a:rPr lang="en-US" sz="1200" dirty="0">
                <a:latin typeface="Times New Roman regular"/>
                <a:cs typeface="+mj-cs"/>
              </a:rPr>
              <a:t> DA, Frederick IO, </a:t>
            </a:r>
            <a:r>
              <a:rPr lang="en-US" sz="1200" dirty="0" err="1">
                <a:latin typeface="Times New Roman regular"/>
                <a:cs typeface="+mj-cs"/>
              </a:rPr>
              <a:t>Dicesare</a:t>
            </a:r>
            <a:r>
              <a:rPr lang="en-US" sz="1200" dirty="0">
                <a:latin typeface="Times New Roman regular"/>
                <a:cs typeface="+mj-cs"/>
              </a:rPr>
              <a:t> J, </a:t>
            </a:r>
            <a:r>
              <a:rPr lang="en-US" sz="1200" dirty="0" err="1">
                <a:latin typeface="Times New Roman regular"/>
                <a:cs typeface="+mj-cs"/>
              </a:rPr>
              <a:t>Puder</a:t>
            </a:r>
            <a:r>
              <a:rPr lang="en-US" sz="1200" dirty="0">
                <a:latin typeface="Times New Roman regular"/>
                <a:cs typeface="+mj-cs"/>
              </a:rPr>
              <a:t> KL: Quality of life in persons with irritable bowel syndrome (development and validation of a new measure). Digestive diseases and sciences 1998, 43(2):400-411.</a:t>
            </a:r>
          </a:p>
        </p:txBody>
      </p:sp>
      <mc:AlternateContent xmlns:mc="http://schemas.openxmlformats.org/markup-compatibility/2006">
        <mc:Choice xmlns:am3d="http://schemas.microsoft.com/office/drawing/2017/model3d" xmlns="" Requires="am3d">
          <p:graphicFrame>
            <p:nvGraphicFramePr>
              <p:cNvPr id="5" name="3D Model 4" descr="Books">
                <a:extLst>
                  <a:ext uri="{FF2B5EF4-FFF2-40B4-BE49-F238E27FC236}">
                    <a16:creationId xmlns:a16="http://schemas.microsoft.com/office/drawing/2014/main" id="{A1474505-D96D-BE50-E4EC-A13D4F6D04D6}"/>
                  </a:ext>
                </a:extLst>
              </p:cNvPr>
              <p:cNvGraphicFramePr/>
              <p:nvPr>
                <p:extLst>
                  <p:ext uri="{D42A27DB-BD31-4B8C-83A1-F6EECF244321}">
                    <p14:modId xmlns:p14="http://schemas.microsoft.com/office/powerpoint/2010/main" val="3835084622"/>
                  </p:ext>
                </p:extLst>
              </p:nvPr>
            </p:nvGraphicFramePr>
            <p:xfrm>
              <a:off x="8541470" y="3318407"/>
              <a:ext cx="3290313" cy="1918611"/>
            </p:xfrm>
            <a:graphic>
              <a:graphicData uri="http://schemas.microsoft.com/office/drawing/2017/model3d">
                <am3d:model3d r:embed="rId3">
                  <am3d:spPr>
                    <a:xfrm>
                      <a:off x="0" y="0"/>
                      <a:ext cx="3290313" cy="1918611"/>
                    </a:xfrm>
                    <a:prstGeom prst="rect">
                      <a:avLst/>
                    </a:prstGeom>
                  </am3d:spPr>
                  <am3d:camera>
                    <am3d:pos x="0" y="0" z="69236153"/>
                    <am3d:up dx="0" dy="36000000" dz="0"/>
                    <am3d:lookAt x="0" y="0" z="0"/>
                    <am3d:perspective fov="2700000"/>
                  </am3d:camera>
                  <am3d:trans>
                    <am3d:meterPerModelUnit n="2964344" d="1000000"/>
                    <am3d:preTrans dx="0" dy="-8821788" dz="0"/>
                    <am3d:scale>
                      <am3d:sx n="1000000" d="1000000"/>
                      <am3d:sy n="1000000" d="1000000"/>
                      <am3d:sz n="1000000" d="1000000"/>
                    </am3d:scale>
                    <am3d:rot/>
                    <am3d:postTrans dx="0" dy="0" dz="0"/>
                  </am3d:trans>
                  <am3d:raster rName="Office3DRenderer" rVer="16.0.8326">
                    <am3d:blip r:embed="rId4"/>
                  </am3d:raster>
                  <am3d:objViewport viewportSz="461563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Books">
                <a:extLst>
                  <a:ext uri="{FF2B5EF4-FFF2-40B4-BE49-F238E27FC236}">
                    <a16:creationId xmlns:a16="http://schemas.microsoft.com/office/drawing/2014/main" xmlns="" id="{A1474505-D96D-BE50-E4EC-A13D4F6D04D6}"/>
                  </a:ext>
                </a:extLst>
              </p:cNvPr>
              <p:cNvPicPr>
                <a:picLocks noGrp="1" noRot="1" noChangeAspect="1" noMove="1" noResize="1" noEditPoints="1" noAdjustHandles="1" noChangeArrowheads="1" noChangeShapeType="1" noCrop="1"/>
              </p:cNvPicPr>
              <p:nvPr/>
            </p:nvPicPr>
            <p:blipFill>
              <a:blip r:embed="rId5"/>
              <a:stretch>
                <a:fillRect/>
              </a:stretch>
            </p:blipFill>
            <p:spPr>
              <a:xfrm>
                <a:off x="8541470" y="3318407"/>
                <a:ext cx="3290313" cy="1918611"/>
              </a:xfrm>
              <a:prstGeom prst="rect">
                <a:avLst/>
              </a:prstGeom>
            </p:spPr>
          </p:pic>
        </mc:Fallback>
      </mc:AlternateContent>
    </p:spTree>
    <p:extLst>
      <p:ext uri="{BB962C8B-B14F-4D97-AF65-F5344CB8AC3E}">
        <p14:creationId xmlns:p14="http://schemas.microsoft.com/office/powerpoint/2010/main" val="3108796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3D19F"/>
            </a:gs>
            <a:gs pos="100000">
              <a:srgbClr val="0F7473"/>
            </a:gs>
          </a:gsLst>
          <a:lin ang="2700000" scaled="1"/>
          <a:tileRect/>
        </a:gradFill>
        <a:effectLst/>
      </p:bgPr>
    </p:bg>
    <p:spTree>
      <p:nvGrpSpPr>
        <p:cNvPr id="1" name=""/>
        <p:cNvGrpSpPr/>
        <p:nvPr/>
      </p:nvGrpSpPr>
      <p:grpSpPr>
        <a:xfrm>
          <a:off x="0" y="0"/>
          <a:ext cx="0" cy="0"/>
          <a:chOff x="0" y="0"/>
          <a:chExt cx="0" cy="0"/>
        </a:xfrm>
      </p:grpSpPr>
      <p:sp>
        <p:nvSpPr>
          <p:cNvPr id="1030" name="TextBox 1029">
            <a:extLst>
              <a:ext uri="{FF2B5EF4-FFF2-40B4-BE49-F238E27FC236}">
                <a16:creationId xmlns:a16="http://schemas.microsoft.com/office/drawing/2014/main" xmlns="" id="{B62AE2D9-5BE4-4705-A186-21A43336BD72}"/>
              </a:ext>
            </a:extLst>
          </p:cNvPr>
          <p:cNvSpPr txBox="1"/>
          <p:nvPr/>
        </p:nvSpPr>
        <p:spPr>
          <a:xfrm>
            <a:off x="2874559" y="2384653"/>
            <a:ext cx="6403423" cy="523220"/>
          </a:xfrm>
          <a:prstGeom prst="rect">
            <a:avLst/>
          </a:prstGeom>
          <a:noFill/>
        </p:spPr>
        <p:txBody>
          <a:bodyPr wrap="square" rtlCol="0">
            <a:spAutoFit/>
          </a:bodyPr>
          <a:lstStyle/>
          <a:p>
            <a:pPr algn="ctr"/>
            <a:r>
              <a:rPr lang="en-IN" sz="2800" b="1" spc="600" dirty="0">
                <a:solidFill>
                  <a:schemeClr val="tx1">
                    <a:lumMod val="75000"/>
                    <a:lumOff val="25000"/>
                  </a:schemeClr>
                </a:solidFill>
                <a:latin typeface="Montreal-Heavy" pitchFamily="2" charset="0"/>
              </a:rPr>
              <a:t>Thanks for your attention</a:t>
            </a:r>
          </a:p>
        </p:txBody>
      </p:sp>
      <p:sp>
        <p:nvSpPr>
          <p:cNvPr id="8" name="TextBox 7">
            <a:extLst>
              <a:ext uri="{FF2B5EF4-FFF2-40B4-BE49-F238E27FC236}">
                <a16:creationId xmlns:a16="http://schemas.microsoft.com/office/drawing/2014/main" xmlns="" id="{7CB40D37-F652-7BDD-308B-7FDABFA29070}"/>
              </a:ext>
            </a:extLst>
          </p:cNvPr>
          <p:cNvSpPr txBox="1"/>
          <p:nvPr/>
        </p:nvSpPr>
        <p:spPr>
          <a:xfrm>
            <a:off x="3017416" y="3422282"/>
            <a:ext cx="6403423" cy="523220"/>
          </a:xfrm>
          <a:prstGeom prst="rect">
            <a:avLst/>
          </a:prstGeom>
          <a:noFill/>
        </p:spPr>
        <p:txBody>
          <a:bodyPr wrap="square" rtlCol="0">
            <a:spAutoFit/>
          </a:bodyPr>
          <a:lstStyle/>
          <a:p>
            <a:pPr algn="ctr"/>
            <a:r>
              <a:rPr lang="ja-JP" altLang="en-US" sz="2800" spc="600" dirty="0">
                <a:solidFill>
                  <a:schemeClr val="tx1">
                    <a:lumMod val="75000"/>
                    <a:lumOff val="25000"/>
                  </a:schemeClr>
                </a:solidFill>
                <a:latin typeface="Montserrat" panose="00000500000000000000" pitchFamily="2" charset="0"/>
              </a:rPr>
              <a:t>ご清聴ありがとうございました</a:t>
            </a:r>
            <a:endParaRPr lang="en-IN" sz="2800" spc="600" dirty="0">
              <a:solidFill>
                <a:schemeClr val="tx1">
                  <a:lumMod val="75000"/>
                  <a:lumOff val="25000"/>
                </a:schemeClr>
              </a:solidFill>
              <a:latin typeface="Montserrat" panose="00000500000000000000" pitchFamily="2" charset="0"/>
            </a:endParaRPr>
          </a:p>
        </p:txBody>
      </p:sp>
    </p:spTree>
    <p:extLst>
      <p:ext uri="{BB962C8B-B14F-4D97-AF65-F5344CB8AC3E}">
        <p14:creationId xmlns:p14="http://schemas.microsoft.com/office/powerpoint/2010/main" val="36087312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3D19F"/>
            </a:gs>
            <a:gs pos="100000">
              <a:srgbClr val="0F7473"/>
            </a:gs>
          </a:gsLst>
          <a:lin ang="2700000" scaled="1"/>
          <a:tileRect/>
        </a:gradFill>
        <a:effectLst/>
      </p:bgPr>
    </p:bg>
    <p:spTree>
      <p:nvGrpSpPr>
        <p:cNvPr id="1" name=""/>
        <p:cNvGrpSpPr/>
        <p:nvPr/>
      </p:nvGrpSpPr>
      <p:grpSpPr>
        <a:xfrm>
          <a:off x="0" y="0"/>
          <a:ext cx="0" cy="0"/>
          <a:chOff x="0" y="0"/>
          <a:chExt cx="0" cy="0"/>
        </a:xfrm>
      </p:grpSpPr>
      <p:sp>
        <p:nvSpPr>
          <p:cNvPr id="1030" name="TextBox 1029">
            <a:extLst>
              <a:ext uri="{FF2B5EF4-FFF2-40B4-BE49-F238E27FC236}">
                <a16:creationId xmlns:a16="http://schemas.microsoft.com/office/drawing/2014/main" xmlns="" id="{B62AE2D9-5BE4-4705-A186-21A43336BD72}"/>
              </a:ext>
            </a:extLst>
          </p:cNvPr>
          <p:cNvSpPr txBox="1"/>
          <p:nvPr/>
        </p:nvSpPr>
        <p:spPr>
          <a:xfrm>
            <a:off x="2894289" y="325690"/>
            <a:ext cx="6403423" cy="461665"/>
          </a:xfrm>
          <a:prstGeom prst="rect">
            <a:avLst/>
          </a:prstGeom>
          <a:noFill/>
        </p:spPr>
        <p:txBody>
          <a:bodyPr wrap="square" rtlCol="0">
            <a:spAutoFit/>
          </a:bodyPr>
          <a:lstStyle/>
          <a:p>
            <a:pPr algn="ctr"/>
            <a:r>
              <a:rPr lang="en-IN" sz="2400" b="1" spc="600" dirty="0">
                <a:solidFill>
                  <a:schemeClr val="tx1">
                    <a:lumMod val="75000"/>
                    <a:lumOff val="25000"/>
                  </a:schemeClr>
                </a:solidFill>
                <a:latin typeface="Montserrat" panose="00000500000000000000" pitchFamily="2" charset="0"/>
              </a:rPr>
              <a:t>BACKGROUND</a:t>
            </a:r>
          </a:p>
        </p:txBody>
      </p:sp>
      <p:cxnSp>
        <p:nvCxnSpPr>
          <p:cNvPr id="1032" name="Straight Connector 1031">
            <a:extLst>
              <a:ext uri="{FF2B5EF4-FFF2-40B4-BE49-F238E27FC236}">
                <a16:creationId xmlns:a16="http://schemas.microsoft.com/office/drawing/2014/main" xmlns="" id="{A9EBC45D-7FBB-4D13-A63E-25C99DF2F323}"/>
              </a:ext>
            </a:extLst>
          </p:cNvPr>
          <p:cNvCxnSpPr>
            <a:cxnSpLocks/>
          </p:cNvCxnSpPr>
          <p:nvPr/>
        </p:nvCxnSpPr>
        <p:spPr>
          <a:xfrm>
            <a:off x="3206641" y="787355"/>
            <a:ext cx="5807689" cy="0"/>
          </a:xfrm>
          <a:prstGeom prst="line">
            <a:avLst/>
          </a:prstGeom>
          <a:ln>
            <a:solidFill>
              <a:srgbClr val="183655">
                <a:alpha val="46000"/>
              </a:srgbClr>
            </a:solidFill>
          </a:ln>
        </p:spPr>
        <p:style>
          <a:lnRef idx="1">
            <a:schemeClr val="accent1"/>
          </a:lnRef>
          <a:fillRef idx="0">
            <a:schemeClr val="accent1"/>
          </a:fillRef>
          <a:effectRef idx="0">
            <a:schemeClr val="accent1"/>
          </a:effectRef>
          <a:fontRef idx="minor">
            <a:schemeClr val="tx1"/>
          </a:fontRef>
        </p:style>
      </p:cxnSp>
      <p:sp>
        <p:nvSpPr>
          <p:cNvPr id="219" name="Freeform: Shape 218">
            <a:extLst>
              <a:ext uri="{FF2B5EF4-FFF2-40B4-BE49-F238E27FC236}">
                <a16:creationId xmlns:a16="http://schemas.microsoft.com/office/drawing/2014/main" xmlns="" id="{E17E9581-72AE-4B7F-9310-5E918044F978}"/>
              </a:ext>
            </a:extLst>
          </p:cNvPr>
          <p:cNvSpPr/>
          <p:nvPr/>
        </p:nvSpPr>
        <p:spPr>
          <a:xfrm flipH="1">
            <a:off x="-4544918" y="-1143567"/>
            <a:ext cx="6117710" cy="6857999"/>
          </a:xfrm>
          <a:custGeom>
            <a:avLst/>
            <a:gdLst>
              <a:gd name="connsiteX0" fmla="*/ 0 w 6743781"/>
              <a:gd name="connsiteY0" fmla="*/ 0 h 6857999"/>
              <a:gd name="connsiteX1" fmla="*/ 6743781 w 6743781"/>
              <a:gd name="connsiteY1" fmla="*/ 0 h 6857999"/>
              <a:gd name="connsiteX2" fmla="*/ 6743781 w 6743781"/>
              <a:gd name="connsiteY2" fmla="*/ 6857999 h 6857999"/>
              <a:gd name="connsiteX3" fmla="*/ 2322912 w 674378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743781" h="6857999">
                <a:moveTo>
                  <a:pt x="0" y="0"/>
                </a:moveTo>
                <a:lnTo>
                  <a:pt x="6743781" y="0"/>
                </a:lnTo>
                <a:lnTo>
                  <a:pt x="6743781" y="6857999"/>
                </a:lnTo>
                <a:lnTo>
                  <a:pt x="2322912" y="6857999"/>
                </a:lnTo>
                <a:close/>
              </a:path>
            </a:pathLst>
          </a:custGeom>
          <a:gradFill flip="none" rotWithShape="1">
            <a:gsLst>
              <a:gs pos="0">
                <a:schemeClr val="bg1">
                  <a:alpha val="30000"/>
                </a:schemeClr>
              </a:gs>
              <a:gs pos="64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mc:AlternateContent xmlns:mc="http://schemas.openxmlformats.org/markup-compatibility/2006">
        <mc:Choice xmlns:am3d="http://schemas.microsoft.com/office/drawing/2017/model3d" xmlns="" Requires="am3d">
          <p:graphicFrame>
            <p:nvGraphicFramePr>
              <p:cNvPr id="5" name="3D Model 4">
                <a:extLst>
                  <a:ext uri="{FF2B5EF4-FFF2-40B4-BE49-F238E27FC236}">
                    <a16:creationId xmlns:a16="http://schemas.microsoft.com/office/drawing/2014/main" id="{EE723324-21F9-8F5A-B55D-1BB61C7F6390}"/>
                  </a:ext>
                </a:extLst>
              </p:cNvPr>
              <p:cNvGraphicFramePr>
                <a:graphicFrameLocks noChangeAspect="1"/>
              </p:cNvGraphicFramePr>
              <p:nvPr>
                <p:extLst>
                  <p:ext uri="{D42A27DB-BD31-4B8C-83A1-F6EECF244321}">
                    <p14:modId xmlns:p14="http://schemas.microsoft.com/office/powerpoint/2010/main" val="2457648665"/>
                  </p:ext>
                </p:extLst>
              </p:nvPr>
            </p:nvGraphicFramePr>
            <p:xfrm rot="21325026">
              <a:off x="1812793" y="2013501"/>
              <a:ext cx="2456884" cy="3188721"/>
            </p:xfrm>
            <a:graphic>
              <a:graphicData uri="http://schemas.microsoft.com/office/drawing/2017/model3d">
                <am3d:model3d r:embed="rId3">
                  <am3d:spPr>
                    <a:xfrm rot="21325026">
                      <a:off x="0" y="0"/>
                      <a:ext cx="2456884" cy="3188721"/>
                    </a:xfrm>
                    <a:prstGeom prst="rect">
                      <a:avLst/>
                    </a:prstGeom>
                  </am3d:spPr>
                  <am3d:camera>
                    <am3d:pos x="0" y="0" z="63762691"/>
                    <am3d:up dx="0" dy="36000000" dz="0"/>
                    <am3d:lookAt x="0" y="0" z="0"/>
                    <am3d:perspective fov="2700000"/>
                  </am3d:camera>
                  <am3d:trans>
                    <am3d:meterPerModelUnit n="20082" d="1000000"/>
                    <am3d:preTrans dx="-10960882" dy="-3905015" dz="1251051"/>
                    <am3d:scale>
                      <am3d:sx n="1000000" d="1000000"/>
                      <am3d:sy n="1000000" d="1000000"/>
                      <am3d:sz n="1000000" d="1000000"/>
                    </am3d:scale>
                    <am3d:rot ax="640913" ay="1852124" az="331664"/>
                    <am3d:postTrans dx="0" dy="0" dz="0"/>
                  </am3d:trans>
                  <am3d:raster rName="Office3DRenderer" rVer="16.0.8326">
                    <am3d:blip r:embed="rId4"/>
                  </am3d:raster>
                  <am3d:objViewport viewportSz="4276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a:extLst>
                  <a:ext uri="{FF2B5EF4-FFF2-40B4-BE49-F238E27FC236}">
                    <a16:creationId xmlns:a16="http://schemas.microsoft.com/office/drawing/2014/main" xmlns="" id="{EE723324-21F9-8F5A-B55D-1BB61C7F6390}"/>
                  </a:ext>
                </a:extLst>
              </p:cNvPr>
              <p:cNvPicPr>
                <a:picLocks noGrp="1" noRot="1" noChangeAspect="1" noMove="1" noResize="1" noEditPoints="1" noAdjustHandles="1" noChangeArrowheads="1" noChangeShapeType="1" noCrop="1"/>
              </p:cNvPicPr>
              <p:nvPr/>
            </p:nvPicPr>
            <p:blipFill>
              <a:blip r:embed="rId5"/>
              <a:stretch>
                <a:fillRect/>
              </a:stretch>
            </p:blipFill>
            <p:spPr>
              <a:xfrm rot="21325026">
                <a:off x="1812793" y="2013501"/>
                <a:ext cx="2456884" cy="3188721"/>
              </a:xfrm>
              <a:prstGeom prst="rect">
                <a:avLst/>
              </a:prstGeom>
            </p:spPr>
          </p:pic>
        </mc:Fallback>
      </mc:AlternateContent>
      <p:sp>
        <p:nvSpPr>
          <p:cNvPr id="123" name="TextBox 122">
            <a:extLst>
              <a:ext uri="{FF2B5EF4-FFF2-40B4-BE49-F238E27FC236}">
                <a16:creationId xmlns:a16="http://schemas.microsoft.com/office/drawing/2014/main" xmlns="" id="{52DF370E-A3B7-0B63-DE52-06C55D9C1E7E}"/>
              </a:ext>
            </a:extLst>
          </p:cNvPr>
          <p:cNvSpPr txBox="1"/>
          <p:nvPr/>
        </p:nvSpPr>
        <p:spPr>
          <a:xfrm>
            <a:off x="4274287" y="1003642"/>
            <a:ext cx="7410893" cy="4401205"/>
          </a:xfrm>
          <a:prstGeom prst="rect">
            <a:avLst/>
          </a:prstGeom>
          <a:noFill/>
        </p:spPr>
        <p:txBody>
          <a:bodyPr wrap="square">
            <a:spAutoFit/>
          </a:bodyPr>
          <a:lstStyle/>
          <a:p>
            <a:pPr algn="just"/>
            <a:r>
              <a:rPr lang="en-US" sz="2000" dirty="0">
                <a:latin typeface="Times New Roman regular"/>
                <a:cs typeface="+mj-cs"/>
              </a:rPr>
              <a:t>A large body of evidence indicates that abnormalities of serotonergic function have a central role in both intestinal and extraintestinal symptoms of Irritable bowel syndrome (IBS) (1,2). It has been found </a:t>
            </a:r>
            <a:r>
              <a:rPr lang="en-US" sz="2000" dirty="0">
                <a:solidFill>
                  <a:prstClr val="black"/>
                </a:solidFill>
                <a:latin typeface="Times New Roman regular"/>
                <a:cs typeface="+mj-cs"/>
              </a:rPr>
              <a:t>Serotonin (5-HT) </a:t>
            </a:r>
            <a:r>
              <a:rPr lang="en-US" sz="2000" dirty="0">
                <a:latin typeface="Times New Roman regular"/>
                <a:cs typeface="+mj-cs"/>
              </a:rPr>
              <a:t>dysfunction in the gut by affecting intestinal motor and secretory function may lead to either constipation or diarrhea. Additionally, altered 5-HT signaling in the central nervous system and the gut contributes to hypersensitivity in IBS (3). It is known that 5-HT3 receptor antagonists, such as </a:t>
            </a:r>
            <a:r>
              <a:rPr lang="en-US" sz="2000" dirty="0" err="1">
                <a:latin typeface="Times New Roman regular"/>
                <a:cs typeface="+mj-cs"/>
              </a:rPr>
              <a:t>alosetron</a:t>
            </a:r>
            <a:r>
              <a:rPr lang="en-US" sz="2000" dirty="0">
                <a:latin typeface="Times New Roman regular"/>
                <a:cs typeface="+mj-cs"/>
              </a:rPr>
              <a:t> can improve symptoms of stool frequency, urgency, abdominal discomfort, and stool consistency in patients with IBS with diarrhea (IBS-D).  However, although rare, there are still clear concerns regarding the occurrence of serious adverse effects such as ischemic colitis with these agents (4).  </a:t>
            </a:r>
          </a:p>
        </p:txBody>
      </p:sp>
    </p:spTree>
    <p:extLst>
      <p:ext uri="{BB962C8B-B14F-4D97-AF65-F5344CB8AC3E}">
        <p14:creationId xmlns:p14="http://schemas.microsoft.com/office/powerpoint/2010/main" val="2931936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3D19F"/>
            </a:gs>
            <a:gs pos="100000">
              <a:srgbClr val="0F7473"/>
            </a:gs>
          </a:gsLst>
          <a:lin ang="2700000" scaled="1"/>
          <a:tileRect/>
        </a:gradFill>
        <a:effectLst/>
      </p:bgPr>
    </p:bg>
    <p:spTree>
      <p:nvGrpSpPr>
        <p:cNvPr id="1" name=""/>
        <p:cNvGrpSpPr/>
        <p:nvPr/>
      </p:nvGrpSpPr>
      <p:grpSpPr>
        <a:xfrm>
          <a:off x="0" y="0"/>
          <a:ext cx="0" cy="0"/>
          <a:chOff x="0" y="0"/>
          <a:chExt cx="0" cy="0"/>
        </a:xfrm>
      </p:grpSpPr>
      <p:sp>
        <p:nvSpPr>
          <p:cNvPr id="1030" name="TextBox 1029">
            <a:extLst>
              <a:ext uri="{FF2B5EF4-FFF2-40B4-BE49-F238E27FC236}">
                <a16:creationId xmlns:a16="http://schemas.microsoft.com/office/drawing/2014/main" xmlns="" id="{B62AE2D9-5BE4-4705-A186-21A43336BD72}"/>
              </a:ext>
            </a:extLst>
          </p:cNvPr>
          <p:cNvSpPr txBox="1"/>
          <p:nvPr/>
        </p:nvSpPr>
        <p:spPr>
          <a:xfrm>
            <a:off x="2894289" y="325690"/>
            <a:ext cx="6403423" cy="461665"/>
          </a:xfrm>
          <a:prstGeom prst="rect">
            <a:avLst/>
          </a:prstGeom>
          <a:noFill/>
        </p:spPr>
        <p:txBody>
          <a:bodyPr wrap="square" rtlCol="0">
            <a:spAutoFit/>
          </a:bodyPr>
          <a:lstStyle/>
          <a:p>
            <a:pPr algn="ctr"/>
            <a:r>
              <a:rPr lang="en-IN" sz="2400" b="1" spc="600" dirty="0">
                <a:solidFill>
                  <a:prstClr val="black">
                    <a:lumMod val="75000"/>
                    <a:lumOff val="25000"/>
                  </a:prstClr>
                </a:solidFill>
                <a:latin typeface="Montserrat" panose="00000500000000000000" pitchFamily="2" charset="0"/>
              </a:rPr>
              <a:t>BACKGROUND</a:t>
            </a:r>
          </a:p>
        </p:txBody>
      </p:sp>
      <p:cxnSp>
        <p:nvCxnSpPr>
          <p:cNvPr id="1032" name="Straight Connector 1031">
            <a:extLst>
              <a:ext uri="{FF2B5EF4-FFF2-40B4-BE49-F238E27FC236}">
                <a16:creationId xmlns:a16="http://schemas.microsoft.com/office/drawing/2014/main" xmlns="" id="{A9EBC45D-7FBB-4D13-A63E-25C99DF2F323}"/>
              </a:ext>
            </a:extLst>
          </p:cNvPr>
          <p:cNvCxnSpPr>
            <a:cxnSpLocks/>
          </p:cNvCxnSpPr>
          <p:nvPr/>
        </p:nvCxnSpPr>
        <p:spPr>
          <a:xfrm>
            <a:off x="3206641" y="787355"/>
            <a:ext cx="5807689" cy="0"/>
          </a:xfrm>
          <a:prstGeom prst="line">
            <a:avLst/>
          </a:prstGeom>
          <a:ln>
            <a:solidFill>
              <a:srgbClr val="183655">
                <a:alpha val="46000"/>
              </a:srgbClr>
            </a:solidFill>
          </a:ln>
        </p:spPr>
        <p:style>
          <a:lnRef idx="1">
            <a:schemeClr val="accent1"/>
          </a:lnRef>
          <a:fillRef idx="0">
            <a:schemeClr val="accent1"/>
          </a:fillRef>
          <a:effectRef idx="0">
            <a:schemeClr val="accent1"/>
          </a:effectRef>
          <a:fontRef idx="minor">
            <a:schemeClr val="tx1"/>
          </a:fontRef>
        </p:style>
      </p:cxnSp>
      <p:sp>
        <p:nvSpPr>
          <p:cNvPr id="219" name="Freeform: Shape 218">
            <a:extLst>
              <a:ext uri="{FF2B5EF4-FFF2-40B4-BE49-F238E27FC236}">
                <a16:creationId xmlns:a16="http://schemas.microsoft.com/office/drawing/2014/main" xmlns="" id="{E17E9581-72AE-4B7F-9310-5E918044F978}"/>
              </a:ext>
            </a:extLst>
          </p:cNvPr>
          <p:cNvSpPr/>
          <p:nvPr/>
        </p:nvSpPr>
        <p:spPr>
          <a:xfrm flipH="1">
            <a:off x="-4544918" y="-1143567"/>
            <a:ext cx="6117710" cy="6857999"/>
          </a:xfrm>
          <a:custGeom>
            <a:avLst/>
            <a:gdLst>
              <a:gd name="connsiteX0" fmla="*/ 0 w 6743781"/>
              <a:gd name="connsiteY0" fmla="*/ 0 h 6857999"/>
              <a:gd name="connsiteX1" fmla="*/ 6743781 w 6743781"/>
              <a:gd name="connsiteY1" fmla="*/ 0 h 6857999"/>
              <a:gd name="connsiteX2" fmla="*/ 6743781 w 6743781"/>
              <a:gd name="connsiteY2" fmla="*/ 6857999 h 6857999"/>
              <a:gd name="connsiteX3" fmla="*/ 2322912 w 674378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743781" h="6857999">
                <a:moveTo>
                  <a:pt x="0" y="0"/>
                </a:moveTo>
                <a:lnTo>
                  <a:pt x="6743781" y="0"/>
                </a:lnTo>
                <a:lnTo>
                  <a:pt x="6743781" y="6857999"/>
                </a:lnTo>
                <a:lnTo>
                  <a:pt x="2322912" y="6857999"/>
                </a:lnTo>
                <a:close/>
              </a:path>
            </a:pathLst>
          </a:custGeom>
          <a:gradFill flip="none" rotWithShape="1">
            <a:gsLst>
              <a:gs pos="0">
                <a:schemeClr val="bg1">
                  <a:alpha val="30000"/>
                </a:schemeClr>
              </a:gs>
              <a:gs pos="64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solidFill>
                <a:prstClr val="white"/>
              </a:solidFill>
            </a:endParaRPr>
          </a:p>
        </p:txBody>
      </p:sp>
      <p:sp>
        <p:nvSpPr>
          <p:cNvPr id="123" name="TextBox 122">
            <a:extLst>
              <a:ext uri="{FF2B5EF4-FFF2-40B4-BE49-F238E27FC236}">
                <a16:creationId xmlns:a16="http://schemas.microsoft.com/office/drawing/2014/main" xmlns="" id="{52DF370E-A3B7-0B63-DE52-06C55D9C1E7E}"/>
              </a:ext>
            </a:extLst>
          </p:cNvPr>
          <p:cNvSpPr txBox="1"/>
          <p:nvPr/>
        </p:nvSpPr>
        <p:spPr>
          <a:xfrm>
            <a:off x="4274288" y="1003642"/>
            <a:ext cx="7262038" cy="3477875"/>
          </a:xfrm>
          <a:prstGeom prst="rect">
            <a:avLst/>
          </a:prstGeom>
          <a:noFill/>
        </p:spPr>
        <p:txBody>
          <a:bodyPr wrap="square">
            <a:spAutoFit/>
          </a:bodyPr>
          <a:lstStyle/>
          <a:p>
            <a:pPr algn="just"/>
            <a:r>
              <a:rPr lang="en-US" sz="2000" dirty="0">
                <a:solidFill>
                  <a:prstClr val="black"/>
                </a:solidFill>
                <a:latin typeface="Times New Roman regular"/>
              </a:rPr>
              <a:t>Mirtazapine is an atypical antidepressant drug that promotes the release of noradrenaline serotonin by blocking α2-adrenergic </a:t>
            </a:r>
            <a:r>
              <a:rPr lang="en-US" sz="2000" dirty="0" err="1">
                <a:solidFill>
                  <a:prstClr val="black"/>
                </a:solidFill>
                <a:latin typeface="Times New Roman regular"/>
              </a:rPr>
              <a:t>autoandreceptors</a:t>
            </a:r>
            <a:r>
              <a:rPr lang="en-US" sz="2000" dirty="0">
                <a:solidFill>
                  <a:prstClr val="black"/>
                </a:solidFill>
                <a:latin typeface="Times New Roman regular"/>
              </a:rPr>
              <a:t> and α2-adrenergic </a:t>
            </a:r>
            <a:r>
              <a:rPr lang="en-US" sz="2000" dirty="0" err="1">
                <a:solidFill>
                  <a:prstClr val="black"/>
                </a:solidFill>
                <a:latin typeface="Times New Roman regular"/>
              </a:rPr>
              <a:t>heteroreceptors</a:t>
            </a:r>
            <a:r>
              <a:rPr lang="en-US" sz="2000" dirty="0">
                <a:solidFill>
                  <a:prstClr val="black"/>
                </a:solidFill>
                <a:latin typeface="Times New Roman regular"/>
              </a:rPr>
              <a:t>, respectively. It also enhances serotonin neurotransmission, mainly through 5-HT1A receptors by blocking postsynaptic 5-HT2A, 5-HT2C, and 5-HT3 receptors (5). Considering the 5-HT3 receptor antagonist property of mirtazapine, we designed this double-blind, placebo-controlled study to evaluate whether compared to placebo, mirtazapine would be efficacious and safe in the treatment of patients suffering from IBS-D.</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122" y="1882055"/>
            <a:ext cx="2247900"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4186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3D19F"/>
            </a:gs>
            <a:gs pos="100000">
              <a:srgbClr val="0F7473"/>
            </a:gs>
          </a:gsLst>
          <a:lin ang="2700000" scaled="1"/>
          <a:tileRect/>
        </a:gradFill>
        <a:effectLst/>
      </p:bgPr>
    </p:bg>
    <p:spTree>
      <p:nvGrpSpPr>
        <p:cNvPr id="1" name=""/>
        <p:cNvGrpSpPr/>
        <p:nvPr/>
      </p:nvGrpSpPr>
      <p:grpSpPr>
        <a:xfrm>
          <a:off x="0" y="0"/>
          <a:ext cx="0" cy="0"/>
          <a:chOff x="0" y="0"/>
          <a:chExt cx="0" cy="0"/>
        </a:xfrm>
      </p:grpSpPr>
      <p:sp>
        <p:nvSpPr>
          <p:cNvPr id="191" name="Oval 190">
            <a:extLst>
              <a:ext uri="{FF2B5EF4-FFF2-40B4-BE49-F238E27FC236}">
                <a16:creationId xmlns:a16="http://schemas.microsoft.com/office/drawing/2014/main" xmlns="" id="{8D0C7560-494E-43DF-BD51-5782D0D61FBF}"/>
              </a:ext>
            </a:extLst>
          </p:cNvPr>
          <p:cNvSpPr/>
          <p:nvPr/>
        </p:nvSpPr>
        <p:spPr>
          <a:xfrm>
            <a:off x="8686270" y="5314137"/>
            <a:ext cx="3063630" cy="212330"/>
          </a:xfrm>
          <a:prstGeom prst="ellipse">
            <a:avLst/>
          </a:prstGeom>
          <a:gradFill flip="none" rotWithShape="1">
            <a:gsLst>
              <a:gs pos="0">
                <a:schemeClr val="tx1">
                  <a:alpha val="26000"/>
                </a:schemeClr>
              </a:gs>
              <a:gs pos="78000">
                <a:schemeClr val="tx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prstClr val="white"/>
              </a:solidFill>
            </a:endParaRPr>
          </a:p>
        </p:txBody>
      </p:sp>
      <p:sp>
        <p:nvSpPr>
          <p:cNvPr id="1030" name="TextBox 1029">
            <a:extLst>
              <a:ext uri="{FF2B5EF4-FFF2-40B4-BE49-F238E27FC236}">
                <a16:creationId xmlns:a16="http://schemas.microsoft.com/office/drawing/2014/main" xmlns="" id="{B62AE2D9-5BE4-4705-A186-21A43336BD72}"/>
              </a:ext>
            </a:extLst>
          </p:cNvPr>
          <p:cNvSpPr txBox="1"/>
          <p:nvPr/>
        </p:nvSpPr>
        <p:spPr>
          <a:xfrm>
            <a:off x="2894289" y="325690"/>
            <a:ext cx="6403423" cy="461665"/>
          </a:xfrm>
          <a:prstGeom prst="rect">
            <a:avLst/>
          </a:prstGeom>
          <a:noFill/>
        </p:spPr>
        <p:txBody>
          <a:bodyPr wrap="square" rtlCol="0">
            <a:spAutoFit/>
          </a:bodyPr>
          <a:lstStyle/>
          <a:p>
            <a:pPr algn="ctr"/>
            <a:r>
              <a:rPr lang="en-IN" sz="2400" spc="600" dirty="0">
                <a:solidFill>
                  <a:prstClr val="black">
                    <a:lumMod val="75000"/>
                    <a:lumOff val="25000"/>
                  </a:prstClr>
                </a:solidFill>
                <a:latin typeface="Montserrat" panose="00000500000000000000" pitchFamily="2" charset="0"/>
              </a:rPr>
              <a:t>Material &amp; Methods</a:t>
            </a:r>
          </a:p>
        </p:txBody>
      </p:sp>
      <p:cxnSp>
        <p:nvCxnSpPr>
          <p:cNvPr id="1032" name="Straight Connector 1031">
            <a:extLst>
              <a:ext uri="{FF2B5EF4-FFF2-40B4-BE49-F238E27FC236}">
                <a16:creationId xmlns:a16="http://schemas.microsoft.com/office/drawing/2014/main" xmlns="" id="{A9EBC45D-7FBB-4D13-A63E-25C99DF2F323}"/>
              </a:ext>
            </a:extLst>
          </p:cNvPr>
          <p:cNvCxnSpPr>
            <a:cxnSpLocks/>
          </p:cNvCxnSpPr>
          <p:nvPr/>
        </p:nvCxnSpPr>
        <p:spPr>
          <a:xfrm>
            <a:off x="3205998" y="695322"/>
            <a:ext cx="5807689" cy="0"/>
          </a:xfrm>
          <a:prstGeom prst="line">
            <a:avLst/>
          </a:prstGeom>
          <a:ln>
            <a:solidFill>
              <a:srgbClr val="183655">
                <a:alpha val="46000"/>
              </a:srgbClr>
            </a:solidFill>
          </a:ln>
        </p:spPr>
        <p:style>
          <a:lnRef idx="1">
            <a:schemeClr val="accent1"/>
          </a:lnRef>
          <a:fillRef idx="0">
            <a:schemeClr val="accent1"/>
          </a:fillRef>
          <a:effectRef idx="0">
            <a:schemeClr val="accent1"/>
          </a:effectRef>
          <a:fontRef idx="minor">
            <a:schemeClr val="tx1"/>
          </a:fontRef>
        </p:style>
      </p:cxnSp>
      <p:sp>
        <p:nvSpPr>
          <p:cNvPr id="219" name="Freeform: Shape 218">
            <a:extLst>
              <a:ext uri="{FF2B5EF4-FFF2-40B4-BE49-F238E27FC236}">
                <a16:creationId xmlns:a16="http://schemas.microsoft.com/office/drawing/2014/main" xmlns="" id="{E17E9581-72AE-4B7F-9310-5E918044F978}"/>
              </a:ext>
            </a:extLst>
          </p:cNvPr>
          <p:cNvSpPr/>
          <p:nvPr/>
        </p:nvSpPr>
        <p:spPr>
          <a:xfrm flipH="1">
            <a:off x="-41439" y="0"/>
            <a:ext cx="6117710" cy="6857999"/>
          </a:xfrm>
          <a:custGeom>
            <a:avLst/>
            <a:gdLst>
              <a:gd name="connsiteX0" fmla="*/ 0 w 6743781"/>
              <a:gd name="connsiteY0" fmla="*/ 0 h 6857999"/>
              <a:gd name="connsiteX1" fmla="*/ 6743781 w 6743781"/>
              <a:gd name="connsiteY1" fmla="*/ 0 h 6857999"/>
              <a:gd name="connsiteX2" fmla="*/ 6743781 w 6743781"/>
              <a:gd name="connsiteY2" fmla="*/ 6857999 h 6857999"/>
              <a:gd name="connsiteX3" fmla="*/ 2322912 w 674378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743781" h="6857999">
                <a:moveTo>
                  <a:pt x="0" y="0"/>
                </a:moveTo>
                <a:lnTo>
                  <a:pt x="6743781" y="0"/>
                </a:lnTo>
                <a:lnTo>
                  <a:pt x="6743781" y="6857999"/>
                </a:lnTo>
                <a:lnTo>
                  <a:pt x="2322912" y="6857999"/>
                </a:lnTo>
                <a:close/>
              </a:path>
            </a:pathLst>
          </a:custGeom>
          <a:gradFill flip="none" rotWithShape="1">
            <a:gsLst>
              <a:gs pos="0">
                <a:schemeClr val="bg1">
                  <a:alpha val="30000"/>
                </a:schemeClr>
              </a:gs>
              <a:gs pos="64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solidFill>
                <a:prstClr val="white"/>
              </a:solidFill>
            </a:endParaRPr>
          </a:p>
        </p:txBody>
      </p:sp>
      <p:sp>
        <p:nvSpPr>
          <p:cNvPr id="18" name="TextBox 17">
            <a:extLst>
              <a:ext uri="{FF2B5EF4-FFF2-40B4-BE49-F238E27FC236}">
                <a16:creationId xmlns:a16="http://schemas.microsoft.com/office/drawing/2014/main" xmlns="" id="{790A23AD-2A55-55CE-C89F-1C33764C8E81}"/>
              </a:ext>
            </a:extLst>
          </p:cNvPr>
          <p:cNvSpPr txBox="1"/>
          <p:nvPr/>
        </p:nvSpPr>
        <p:spPr>
          <a:xfrm>
            <a:off x="844479" y="957830"/>
            <a:ext cx="7530593" cy="5524589"/>
          </a:xfrm>
          <a:prstGeom prst="rect">
            <a:avLst/>
          </a:prstGeom>
          <a:noFill/>
        </p:spPr>
        <p:txBody>
          <a:bodyPr wrap="square">
            <a:spAutoFit/>
          </a:bodyPr>
          <a:lstStyle/>
          <a:p>
            <a:pPr algn="just"/>
            <a:r>
              <a:rPr lang="en-US" sz="2000" dirty="0">
                <a:solidFill>
                  <a:prstClr val="black"/>
                </a:solidFill>
                <a:latin typeface="Times New Roman regular"/>
              </a:rPr>
              <a:t>This double blind, randomized, placebo-controlled study was conducted from November 2019 until July 2020 in a gastroenterology clinic affiliated to Hamadan University of Medical Sciences, Hamadan, Iran. </a:t>
            </a:r>
            <a:endParaRPr lang="en-US" sz="2000" dirty="0" smtClean="0">
              <a:solidFill>
                <a:prstClr val="black"/>
              </a:solidFill>
              <a:latin typeface="Times New Roman regular"/>
            </a:endParaRPr>
          </a:p>
          <a:p>
            <a:pPr algn="just"/>
            <a:r>
              <a:rPr lang="en-US" sz="2000" dirty="0" smtClean="0">
                <a:solidFill>
                  <a:prstClr val="black"/>
                </a:solidFill>
                <a:latin typeface="Times New Roman regular"/>
              </a:rPr>
              <a:t>The </a:t>
            </a:r>
            <a:r>
              <a:rPr lang="en-US" sz="2000" dirty="0">
                <a:solidFill>
                  <a:prstClr val="black"/>
                </a:solidFill>
                <a:latin typeface="Times New Roman regular"/>
              </a:rPr>
              <a:t>trial comprised a one-week run-in period and an 8-week intervention phase. 67 patients meeting Rome IV criteria for IBS-D were randomized in a double-blind fashion into either the mirtazapine treatment group (n=34) or the placebo treatment group (n=33). </a:t>
            </a:r>
            <a:endParaRPr lang="en-US" sz="2000" dirty="0" smtClean="0">
              <a:solidFill>
                <a:prstClr val="black"/>
              </a:solidFill>
              <a:latin typeface="Times New Roman regular"/>
            </a:endParaRPr>
          </a:p>
          <a:p>
            <a:pPr algn="just"/>
            <a:r>
              <a:rPr lang="en-US" sz="2000" dirty="0" smtClean="0">
                <a:solidFill>
                  <a:prstClr val="black"/>
                </a:solidFill>
                <a:latin typeface="Times New Roman regular"/>
              </a:rPr>
              <a:t>Patients </a:t>
            </a:r>
            <a:r>
              <a:rPr lang="en-US" sz="2000" dirty="0">
                <a:solidFill>
                  <a:prstClr val="black"/>
                </a:solidFill>
                <a:latin typeface="Times New Roman regular"/>
              </a:rPr>
              <a:t>started with mirtazapine 15 mg/day at bedtime for one-week; after which the dose was increased to 30 mg/day for an additional 7-week. Placebo was administered in an identical manner. Use of loperamide (up 2 mg three times daily) as a rescue medication was permitted for treatment of acute uncontrolled diarrhea, but the patients were required to not use any loperamide rescue medication during the 1-week run-in period, and during the last week of the treatment period. </a:t>
            </a:r>
          </a:p>
          <a:p>
            <a:pPr algn="just"/>
            <a:endParaRPr lang="en-US" sz="1300" dirty="0">
              <a:solidFill>
                <a:prstClr val="black"/>
              </a:solidFill>
              <a:latin typeface="Times New Roman regular"/>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0545" y="2365231"/>
            <a:ext cx="3532910" cy="287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5760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3D19F"/>
            </a:gs>
            <a:gs pos="100000">
              <a:srgbClr val="0F7473"/>
            </a:gs>
          </a:gsLst>
          <a:lin ang="2700000" scaled="1"/>
          <a:tileRect/>
        </a:gradFill>
        <a:effectLst/>
      </p:bgPr>
    </p:bg>
    <p:spTree>
      <p:nvGrpSpPr>
        <p:cNvPr id="1" name=""/>
        <p:cNvGrpSpPr/>
        <p:nvPr/>
      </p:nvGrpSpPr>
      <p:grpSpPr>
        <a:xfrm>
          <a:off x="0" y="0"/>
          <a:ext cx="0" cy="0"/>
          <a:chOff x="0" y="0"/>
          <a:chExt cx="0" cy="0"/>
        </a:xfrm>
      </p:grpSpPr>
      <p:sp>
        <p:nvSpPr>
          <p:cNvPr id="191" name="Oval 190">
            <a:extLst>
              <a:ext uri="{FF2B5EF4-FFF2-40B4-BE49-F238E27FC236}">
                <a16:creationId xmlns:a16="http://schemas.microsoft.com/office/drawing/2014/main" xmlns="" id="{8D0C7560-494E-43DF-BD51-5782D0D61FBF}"/>
              </a:ext>
            </a:extLst>
          </p:cNvPr>
          <p:cNvSpPr/>
          <p:nvPr/>
        </p:nvSpPr>
        <p:spPr>
          <a:xfrm>
            <a:off x="8686270" y="5314137"/>
            <a:ext cx="3063630" cy="212330"/>
          </a:xfrm>
          <a:prstGeom prst="ellipse">
            <a:avLst/>
          </a:prstGeom>
          <a:gradFill flip="none" rotWithShape="1">
            <a:gsLst>
              <a:gs pos="0">
                <a:schemeClr val="tx1">
                  <a:alpha val="26000"/>
                </a:schemeClr>
              </a:gs>
              <a:gs pos="78000">
                <a:schemeClr val="tx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30" name="TextBox 1029">
            <a:extLst>
              <a:ext uri="{FF2B5EF4-FFF2-40B4-BE49-F238E27FC236}">
                <a16:creationId xmlns:a16="http://schemas.microsoft.com/office/drawing/2014/main" xmlns="" id="{B62AE2D9-5BE4-4705-A186-21A43336BD72}"/>
              </a:ext>
            </a:extLst>
          </p:cNvPr>
          <p:cNvSpPr txBox="1"/>
          <p:nvPr/>
        </p:nvSpPr>
        <p:spPr>
          <a:xfrm>
            <a:off x="2894289" y="325690"/>
            <a:ext cx="6403423" cy="461665"/>
          </a:xfrm>
          <a:prstGeom prst="rect">
            <a:avLst/>
          </a:prstGeom>
          <a:noFill/>
        </p:spPr>
        <p:txBody>
          <a:bodyPr wrap="square" rtlCol="0">
            <a:spAutoFit/>
          </a:bodyPr>
          <a:lstStyle/>
          <a:p>
            <a:pPr algn="ctr"/>
            <a:r>
              <a:rPr lang="en-IN" sz="2400" spc="600" dirty="0">
                <a:solidFill>
                  <a:schemeClr val="tx1">
                    <a:lumMod val="75000"/>
                    <a:lumOff val="25000"/>
                  </a:schemeClr>
                </a:solidFill>
                <a:latin typeface="Montserrat" panose="00000500000000000000" pitchFamily="2" charset="0"/>
              </a:rPr>
              <a:t>Material &amp; Methods</a:t>
            </a:r>
          </a:p>
        </p:txBody>
      </p:sp>
      <p:cxnSp>
        <p:nvCxnSpPr>
          <p:cNvPr id="1032" name="Straight Connector 1031">
            <a:extLst>
              <a:ext uri="{FF2B5EF4-FFF2-40B4-BE49-F238E27FC236}">
                <a16:creationId xmlns:a16="http://schemas.microsoft.com/office/drawing/2014/main" xmlns="" id="{A9EBC45D-7FBB-4D13-A63E-25C99DF2F323}"/>
              </a:ext>
            </a:extLst>
          </p:cNvPr>
          <p:cNvCxnSpPr>
            <a:cxnSpLocks/>
          </p:cNvCxnSpPr>
          <p:nvPr/>
        </p:nvCxnSpPr>
        <p:spPr>
          <a:xfrm>
            <a:off x="3205998" y="695322"/>
            <a:ext cx="5807689" cy="0"/>
          </a:xfrm>
          <a:prstGeom prst="line">
            <a:avLst/>
          </a:prstGeom>
          <a:ln>
            <a:solidFill>
              <a:srgbClr val="183655">
                <a:alpha val="46000"/>
              </a:srgbClr>
            </a:solidFill>
          </a:ln>
        </p:spPr>
        <p:style>
          <a:lnRef idx="1">
            <a:schemeClr val="accent1"/>
          </a:lnRef>
          <a:fillRef idx="0">
            <a:schemeClr val="accent1"/>
          </a:fillRef>
          <a:effectRef idx="0">
            <a:schemeClr val="accent1"/>
          </a:effectRef>
          <a:fontRef idx="minor">
            <a:schemeClr val="tx1"/>
          </a:fontRef>
        </p:style>
      </p:cxnSp>
      <p:sp>
        <p:nvSpPr>
          <p:cNvPr id="219" name="Freeform: Shape 218">
            <a:extLst>
              <a:ext uri="{FF2B5EF4-FFF2-40B4-BE49-F238E27FC236}">
                <a16:creationId xmlns:a16="http://schemas.microsoft.com/office/drawing/2014/main" xmlns="" id="{E17E9581-72AE-4B7F-9310-5E918044F978}"/>
              </a:ext>
            </a:extLst>
          </p:cNvPr>
          <p:cNvSpPr/>
          <p:nvPr/>
        </p:nvSpPr>
        <p:spPr>
          <a:xfrm flipH="1">
            <a:off x="-41439" y="0"/>
            <a:ext cx="6117710" cy="6857999"/>
          </a:xfrm>
          <a:custGeom>
            <a:avLst/>
            <a:gdLst>
              <a:gd name="connsiteX0" fmla="*/ 0 w 6743781"/>
              <a:gd name="connsiteY0" fmla="*/ 0 h 6857999"/>
              <a:gd name="connsiteX1" fmla="*/ 6743781 w 6743781"/>
              <a:gd name="connsiteY1" fmla="*/ 0 h 6857999"/>
              <a:gd name="connsiteX2" fmla="*/ 6743781 w 6743781"/>
              <a:gd name="connsiteY2" fmla="*/ 6857999 h 6857999"/>
              <a:gd name="connsiteX3" fmla="*/ 2322912 w 674378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743781" h="6857999">
                <a:moveTo>
                  <a:pt x="0" y="0"/>
                </a:moveTo>
                <a:lnTo>
                  <a:pt x="6743781" y="0"/>
                </a:lnTo>
                <a:lnTo>
                  <a:pt x="6743781" y="6857999"/>
                </a:lnTo>
                <a:lnTo>
                  <a:pt x="2322912" y="6857999"/>
                </a:lnTo>
                <a:close/>
              </a:path>
            </a:pathLst>
          </a:custGeom>
          <a:gradFill flip="none" rotWithShape="1">
            <a:gsLst>
              <a:gs pos="0">
                <a:schemeClr val="bg1">
                  <a:alpha val="30000"/>
                </a:schemeClr>
              </a:gs>
              <a:gs pos="64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p>
        </p:txBody>
      </p:sp>
      <p:sp>
        <p:nvSpPr>
          <p:cNvPr id="18" name="TextBox 17">
            <a:extLst>
              <a:ext uri="{FF2B5EF4-FFF2-40B4-BE49-F238E27FC236}">
                <a16:creationId xmlns:a16="http://schemas.microsoft.com/office/drawing/2014/main" xmlns="" id="{790A23AD-2A55-55CE-C89F-1C33764C8E81}"/>
              </a:ext>
            </a:extLst>
          </p:cNvPr>
          <p:cNvSpPr txBox="1"/>
          <p:nvPr/>
        </p:nvSpPr>
        <p:spPr>
          <a:xfrm>
            <a:off x="332509" y="957830"/>
            <a:ext cx="7559259" cy="5016758"/>
          </a:xfrm>
          <a:prstGeom prst="rect">
            <a:avLst/>
          </a:prstGeom>
          <a:noFill/>
        </p:spPr>
        <p:txBody>
          <a:bodyPr wrap="square">
            <a:spAutoFit/>
          </a:bodyPr>
          <a:lstStyle/>
          <a:p>
            <a:pPr algn="just"/>
            <a:r>
              <a:rPr lang="en-US" sz="1600" dirty="0" smtClean="0">
                <a:latin typeface="Times New Roman regular"/>
                <a:cs typeface="+mj-cs"/>
              </a:rPr>
              <a:t>All </a:t>
            </a:r>
            <a:r>
              <a:rPr lang="en-US" sz="1600" dirty="0">
                <a:latin typeface="Times New Roman regular"/>
                <a:cs typeface="+mj-cs"/>
              </a:rPr>
              <a:t>subjects were required to complete daily stool diary for a 7-day period, once during the 1-week run-in period and once during the last week of the treatment. Daily stool diary provides information on stool consistency (based on the Bristol Stool Form Scale (BSFS) from 1 (very hard) to 7 (watery)), frequency of defecation, and the severity of abdominal pain, urgency of defecation, and bloating (6). A number of days with pain, urgency, diarrhea, and bloating were also recorded.</a:t>
            </a:r>
          </a:p>
          <a:p>
            <a:pPr algn="just"/>
            <a:r>
              <a:rPr lang="en-US" sz="1600" dirty="0">
                <a:latin typeface="Times New Roman regular"/>
                <a:cs typeface="+mj-cs"/>
              </a:rPr>
              <a:t>The IBS Severity Scoring System questionnaire (IBS-SSS) was also used for assessing the severity of IBS symptoms. IBS-SSS is a patient based scale that assesses 5 clinically relevant items during a 7-day period: (1) severity of abdominal pain, (2) frequency of abdominal pain, (3) severity of abdominal distention or tightness, (4) dissatisfaction with bowel habits, and (5) interference of IBS with life in general. Each item is scored on a visual analog scale (VAS) from 0–100, yielding overall scores ranging from 0 to 500 (a higher score indicates worse condition) (7).</a:t>
            </a:r>
          </a:p>
          <a:p>
            <a:pPr algn="just"/>
            <a:r>
              <a:rPr lang="en-US" sz="1600" dirty="0">
                <a:latin typeface="Times New Roman regular"/>
                <a:cs typeface="+mj-cs"/>
              </a:rPr>
              <a:t>Further, once at the end of 1-week run-in period and once after 8 weeks of treatment (end of the study period), the subjects were requested to the Hospital Anxiety and Depression Scale questionnaire (HADS) for assessing psychological comorbidities (8) and 2) the IBS Quality of Life (IBS-QoL) questionnaire for assessing the degree to which IBS interferes with patient quality of life (9).</a:t>
            </a:r>
          </a:p>
        </p:txBody>
      </p:sp>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6570" y="1267691"/>
            <a:ext cx="2009775" cy="4152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6509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5" name="Group 184">
            <a:extLst>
              <a:ext uri="{FF2B5EF4-FFF2-40B4-BE49-F238E27FC236}">
                <a16:creationId xmlns:a16="http://schemas.microsoft.com/office/drawing/2014/main" xmlns="" id="{86AFE717-B71D-4644-8816-87DA6C96D451}"/>
              </a:ext>
            </a:extLst>
          </p:cNvPr>
          <p:cNvGrpSpPr/>
          <p:nvPr/>
        </p:nvGrpSpPr>
        <p:grpSpPr>
          <a:xfrm>
            <a:off x="721965" y="1253035"/>
            <a:ext cx="2922183" cy="4079339"/>
            <a:chOff x="2805031" y="1441450"/>
            <a:chExt cx="2922183" cy="4079339"/>
          </a:xfrm>
          <a:effectLst>
            <a:outerShdw blurRad="228600" dist="50800" dir="2700000" algn="tl" rotWithShape="0">
              <a:prstClr val="black">
                <a:alpha val="19000"/>
              </a:prstClr>
            </a:outerShdw>
          </a:effectLst>
        </p:grpSpPr>
        <p:sp>
          <p:nvSpPr>
            <p:cNvPr id="204" name="Rectangle: Rounded Corners 203">
              <a:extLst>
                <a:ext uri="{FF2B5EF4-FFF2-40B4-BE49-F238E27FC236}">
                  <a16:creationId xmlns:a16="http://schemas.microsoft.com/office/drawing/2014/main" xmlns="" id="{8627AA93-6385-4673-A9E0-C8FDC82267BD}"/>
                </a:ext>
              </a:extLst>
            </p:cNvPr>
            <p:cNvSpPr/>
            <p:nvPr/>
          </p:nvSpPr>
          <p:spPr>
            <a:xfrm>
              <a:off x="3387214" y="1632789"/>
              <a:ext cx="2340000" cy="3888000"/>
            </a:xfrm>
            <a:prstGeom prst="roundRect">
              <a:avLst>
                <a:gd name="adj" fmla="val 7895"/>
              </a:avLst>
            </a:prstGeom>
            <a:gradFill flip="none" rotWithShape="1">
              <a:gsLst>
                <a:gs pos="0">
                  <a:srgbClr val="47DCB8"/>
                </a:gs>
                <a:gs pos="100000">
                  <a:srgbClr val="0F787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5" name="Freeform: Shape 204">
              <a:extLst>
                <a:ext uri="{FF2B5EF4-FFF2-40B4-BE49-F238E27FC236}">
                  <a16:creationId xmlns:a16="http://schemas.microsoft.com/office/drawing/2014/main" xmlns="" id="{FBA39A6D-3594-493A-BA5B-3F2CF0006BDF}"/>
                </a:ext>
              </a:extLst>
            </p:cNvPr>
            <p:cNvSpPr/>
            <p:nvPr/>
          </p:nvSpPr>
          <p:spPr>
            <a:xfrm>
              <a:off x="3826108" y="1625421"/>
              <a:ext cx="1886336" cy="3888000"/>
            </a:xfrm>
            <a:custGeom>
              <a:avLst/>
              <a:gdLst>
                <a:gd name="connsiteX0" fmla="*/ 1656658 w 1886336"/>
                <a:gd name="connsiteY0" fmla="*/ 0 h 3888000"/>
                <a:gd name="connsiteX1" fmla="*/ 1701593 w 1886336"/>
                <a:gd name="connsiteY1" fmla="*/ 0 h 3888000"/>
                <a:gd name="connsiteX2" fmla="*/ 1886336 w 1886336"/>
                <a:gd name="connsiteY2" fmla="*/ 184743 h 3888000"/>
                <a:gd name="connsiteX3" fmla="*/ 1886336 w 1886336"/>
                <a:gd name="connsiteY3" fmla="*/ 3703257 h 3888000"/>
                <a:gd name="connsiteX4" fmla="*/ 1701593 w 1886336"/>
                <a:gd name="connsiteY4" fmla="*/ 3888000 h 3888000"/>
                <a:gd name="connsiteX5" fmla="*/ 0 w 1886336"/>
                <a:gd name="connsiteY5" fmla="*/ 3888000 h 38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336" h="3888000">
                  <a:moveTo>
                    <a:pt x="1656658" y="0"/>
                  </a:moveTo>
                  <a:lnTo>
                    <a:pt x="1701593" y="0"/>
                  </a:lnTo>
                  <a:cubicBezTo>
                    <a:pt x="1803624" y="0"/>
                    <a:pt x="1886336" y="82712"/>
                    <a:pt x="1886336" y="184743"/>
                  </a:cubicBezTo>
                  <a:lnTo>
                    <a:pt x="1886336" y="3703257"/>
                  </a:lnTo>
                  <a:cubicBezTo>
                    <a:pt x="1886336" y="3805288"/>
                    <a:pt x="1803624" y="3888000"/>
                    <a:pt x="1701593" y="3888000"/>
                  </a:cubicBezTo>
                  <a:lnTo>
                    <a:pt x="0" y="3888000"/>
                  </a:lnTo>
                  <a:close/>
                </a:path>
              </a:pathLst>
            </a:custGeom>
            <a:gradFill>
              <a:gsLst>
                <a:gs pos="0">
                  <a:srgbClr val="47DCB8"/>
                </a:gs>
                <a:gs pos="86000">
                  <a:srgbClr val="0F867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206" name="Freeform: Shape 205">
              <a:extLst>
                <a:ext uri="{FF2B5EF4-FFF2-40B4-BE49-F238E27FC236}">
                  <a16:creationId xmlns:a16="http://schemas.microsoft.com/office/drawing/2014/main" xmlns="" id="{51512338-F7E9-40DC-9BAD-48E6121C8325}"/>
                </a:ext>
              </a:extLst>
            </p:cNvPr>
            <p:cNvSpPr/>
            <p:nvPr/>
          </p:nvSpPr>
          <p:spPr>
            <a:xfrm>
              <a:off x="4292069" y="1618053"/>
              <a:ext cx="1415416" cy="3878763"/>
            </a:xfrm>
            <a:custGeom>
              <a:avLst/>
              <a:gdLst>
                <a:gd name="connsiteX0" fmla="*/ 1276424 w 1415416"/>
                <a:gd name="connsiteY0" fmla="*/ 0 h 3878763"/>
                <a:gd name="connsiteX1" fmla="*/ 1302583 w 1415416"/>
                <a:gd name="connsiteY1" fmla="*/ 5281 h 3878763"/>
                <a:gd name="connsiteX2" fmla="*/ 1415416 w 1415416"/>
                <a:gd name="connsiteY2" fmla="*/ 175506 h 3878763"/>
                <a:gd name="connsiteX3" fmla="*/ 1415416 w 1415416"/>
                <a:gd name="connsiteY3" fmla="*/ 3694020 h 3878763"/>
                <a:gd name="connsiteX4" fmla="*/ 1230673 w 1415416"/>
                <a:gd name="connsiteY4" fmla="*/ 3878763 h 3878763"/>
                <a:gd name="connsiteX5" fmla="*/ 0 w 1415416"/>
                <a:gd name="connsiteY5" fmla="*/ 3878763 h 387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5416" h="3878763">
                  <a:moveTo>
                    <a:pt x="1276424" y="0"/>
                  </a:moveTo>
                  <a:lnTo>
                    <a:pt x="1302583" y="5281"/>
                  </a:lnTo>
                  <a:cubicBezTo>
                    <a:pt x="1368891" y="33327"/>
                    <a:pt x="1415416" y="98983"/>
                    <a:pt x="1415416" y="175506"/>
                  </a:cubicBezTo>
                  <a:lnTo>
                    <a:pt x="1415416" y="3694020"/>
                  </a:lnTo>
                  <a:cubicBezTo>
                    <a:pt x="1415416" y="3796051"/>
                    <a:pt x="1332704" y="3878763"/>
                    <a:pt x="1230673" y="3878763"/>
                  </a:cubicBezTo>
                  <a:lnTo>
                    <a:pt x="0" y="3878763"/>
                  </a:lnTo>
                  <a:close/>
                </a:path>
              </a:pathLst>
            </a:custGeom>
            <a:gradFill flip="none" rotWithShape="1">
              <a:gsLst>
                <a:gs pos="0">
                  <a:srgbClr val="47DCB8"/>
                </a:gs>
                <a:gs pos="100000">
                  <a:srgbClr val="0F867C"/>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207" name="Oval 206">
              <a:extLst>
                <a:ext uri="{FF2B5EF4-FFF2-40B4-BE49-F238E27FC236}">
                  <a16:creationId xmlns:a16="http://schemas.microsoft.com/office/drawing/2014/main" xmlns="" id="{67473B42-4408-4605-8D83-6615B19335BE}"/>
                </a:ext>
              </a:extLst>
            </p:cNvPr>
            <p:cNvSpPr/>
            <p:nvPr/>
          </p:nvSpPr>
          <p:spPr>
            <a:xfrm>
              <a:off x="2805031" y="4320873"/>
              <a:ext cx="952500" cy="952500"/>
            </a:xfrm>
            <a:prstGeom prst="ellipse">
              <a:avLst/>
            </a:prstGeom>
            <a:gradFill>
              <a:gsLst>
                <a:gs pos="24000">
                  <a:srgbClr val="47DCB8"/>
                </a:gs>
                <a:gs pos="86000">
                  <a:srgbClr val="0F7875"/>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08" name="Oval 207">
              <a:extLst>
                <a:ext uri="{FF2B5EF4-FFF2-40B4-BE49-F238E27FC236}">
                  <a16:creationId xmlns:a16="http://schemas.microsoft.com/office/drawing/2014/main" xmlns="" id="{626D012E-9690-4FC7-9FCC-4311A97E9644}"/>
                </a:ext>
              </a:extLst>
            </p:cNvPr>
            <p:cNvSpPr/>
            <p:nvPr/>
          </p:nvSpPr>
          <p:spPr>
            <a:xfrm>
              <a:off x="4722135" y="1441450"/>
              <a:ext cx="518542" cy="518542"/>
            </a:xfrm>
            <a:prstGeom prst="ellipse">
              <a:avLst/>
            </a:prstGeom>
            <a:gradFill>
              <a:gsLst>
                <a:gs pos="0">
                  <a:srgbClr val="47DCB8"/>
                </a:gs>
                <a:gs pos="100000">
                  <a:srgbClr val="0F7875"/>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191" name="Oval 190">
            <a:extLst>
              <a:ext uri="{FF2B5EF4-FFF2-40B4-BE49-F238E27FC236}">
                <a16:creationId xmlns:a16="http://schemas.microsoft.com/office/drawing/2014/main" xmlns="" id="{8D0C7560-494E-43DF-BD51-5782D0D61FBF}"/>
              </a:ext>
            </a:extLst>
          </p:cNvPr>
          <p:cNvSpPr/>
          <p:nvPr/>
        </p:nvSpPr>
        <p:spPr>
          <a:xfrm>
            <a:off x="504183" y="5470776"/>
            <a:ext cx="3063630" cy="212330"/>
          </a:xfrm>
          <a:prstGeom prst="ellipse">
            <a:avLst/>
          </a:prstGeom>
          <a:gradFill flip="none" rotWithShape="1">
            <a:gsLst>
              <a:gs pos="0">
                <a:schemeClr val="tx1">
                  <a:alpha val="26000"/>
                </a:schemeClr>
              </a:gs>
              <a:gs pos="78000">
                <a:schemeClr val="tx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30" name="TextBox 1029">
            <a:extLst>
              <a:ext uri="{FF2B5EF4-FFF2-40B4-BE49-F238E27FC236}">
                <a16:creationId xmlns:a16="http://schemas.microsoft.com/office/drawing/2014/main" xmlns="" id="{B62AE2D9-5BE4-4705-A186-21A43336BD72}"/>
              </a:ext>
            </a:extLst>
          </p:cNvPr>
          <p:cNvSpPr txBox="1"/>
          <p:nvPr/>
        </p:nvSpPr>
        <p:spPr>
          <a:xfrm>
            <a:off x="2894289" y="325690"/>
            <a:ext cx="6403423" cy="461665"/>
          </a:xfrm>
          <a:prstGeom prst="rect">
            <a:avLst/>
          </a:prstGeom>
          <a:noFill/>
        </p:spPr>
        <p:txBody>
          <a:bodyPr wrap="square" rtlCol="0">
            <a:spAutoFit/>
          </a:bodyPr>
          <a:lstStyle/>
          <a:p>
            <a:pPr algn="ctr"/>
            <a:r>
              <a:rPr lang="en-IN" sz="2400" b="1" spc="600" dirty="0">
                <a:solidFill>
                  <a:schemeClr val="tx1">
                    <a:lumMod val="75000"/>
                    <a:lumOff val="25000"/>
                  </a:schemeClr>
                </a:solidFill>
                <a:latin typeface="Montserrat" panose="00000500000000000000" pitchFamily="2" charset="0"/>
              </a:rPr>
              <a:t>Results</a:t>
            </a:r>
          </a:p>
        </p:txBody>
      </p:sp>
      <p:cxnSp>
        <p:nvCxnSpPr>
          <p:cNvPr id="1032" name="Straight Connector 1031">
            <a:extLst>
              <a:ext uri="{FF2B5EF4-FFF2-40B4-BE49-F238E27FC236}">
                <a16:creationId xmlns:a16="http://schemas.microsoft.com/office/drawing/2014/main" xmlns="" id="{A9EBC45D-7FBB-4D13-A63E-25C99DF2F323}"/>
              </a:ext>
            </a:extLst>
          </p:cNvPr>
          <p:cNvCxnSpPr>
            <a:cxnSpLocks/>
          </p:cNvCxnSpPr>
          <p:nvPr/>
        </p:nvCxnSpPr>
        <p:spPr>
          <a:xfrm>
            <a:off x="3205998" y="733422"/>
            <a:ext cx="5807689" cy="0"/>
          </a:xfrm>
          <a:prstGeom prst="line">
            <a:avLst/>
          </a:prstGeom>
          <a:ln>
            <a:solidFill>
              <a:srgbClr val="183655">
                <a:alpha val="46000"/>
              </a:srgbClr>
            </a:solidFill>
          </a:ln>
        </p:spPr>
        <p:style>
          <a:lnRef idx="1">
            <a:schemeClr val="accent1"/>
          </a:lnRef>
          <a:fillRef idx="0">
            <a:schemeClr val="accent1"/>
          </a:fillRef>
          <a:effectRef idx="0">
            <a:schemeClr val="accent1"/>
          </a:effectRef>
          <a:fontRef idx="minor">
            <a:schemeClr val="tx1"/>
          </a:fontRef>
        </p:style>
      </p:cxnSp>
      <p:sp>
        <p:nvSpPr>
          <p:cNvPr id="219" name="Freeform: Shape 218">
            <a:extLst>
              <a:ext uri="{FF2B5EF4-FFF2-40B4-BE49-F238E27FC236}">
                <a16:creationId xmlns:a16="http://schemas.microsoft.com/office/drawing/2014/main" xmlns="" id="{E17E9581-72AE-4B7F-9310-5E918044F978}"/>
              </a:ext>
            </a:extLst>
          </p:cNvPr>
          <p:cNvSpPr/>
          <p:nvPr/>
        </p:nvSpPr>
        <p:spPr>
          <a:xfrm flipH="1">
            <a:off x="-19050" y="0"/>
            <a:ext cx="6117710" cy="6857999"/>
          </a:xfrm>
          <a:custGeom>
            <a:avLst/>
            <a:gdLst>
              <a:gd name="connsiteX0" fmla="*/ 0 w 6743781"/>
              <a:gd name="connsiteY0" fmla="*/ 0 h 6857999"/>
              <a:gd name="connsiteX1" fmla="*/ 6743781 w 6743781"/>
              <a:gd name="connsiteY1" fmla="*/ 0 h 6857999"/>
              <a:gd name="connsiteX2" fmla="*/ 6743781 w 6743781"/>
              <a:gd name="connsiteY2" fmla="*/ 6857999 h 6857999"/>
              <a:gd name="connsiteX3" fmla="*/ 2322912 w 674378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743781" h="6857999">
                <a:moveTo>
                  <a:pt x="0" y="0"/>
                </a:moveTo>
                <a:lnTo>
                  <a:pt x="6743781" y="0"/>
                </a:lnTo>
                <a:lnTo>
                  <a:pt x="6743781" y="6857999"/>
                </a:lnTo>
                <a:lnTo>
                  <a:pt x="2322912" y="6857999"/>
                </a:lnTo>
                <a:close/>
              </a:path>
            </a:pathLst>
          </a:custGeom>
          <a:gradFill flip="none" rotWithShape="1">
            <a:gsLst>
              <a:gs pos="0">
                <a:schemeClr val="bg1">
                  <a:alpha val="30000"/>
                </a:schemeClr>
              </a:gs>
              <a:gs pos="64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p>
        </p:txBody>
      </p:sp>
      <p:sp>
        <p:nvSpPr>
          <p:cNvPr id="5" name="TextBox 4">
            <a:extLst>
              <a:ext uri="{FF2B5EF4-FFF2-40B4-BE49-F238E27FC236}">
                <a16:creationId xmlns:a16="http://schemas.microsoft.com/office/drawing/2014/main" xmlns="" id="{385AAF84-DB2E-EAC2-0944-2C47073E3414}"/>
              </a:ext>
            </a:extLst>
          </p:cNvPr>
          <p:cNvSpPr txBox="1"/>
          <p:nvPr/>
        </p:nvSpPr>
        <p:spPr>
          <a:xfrm>
            <a:off x="4033774" y="1046265"/>
            <a:ext cx="7026536" cy="4770537"/>
          </a:xfrm>
          <a:prstGeom prst="rect">
            <a:avLst/>
          </a:prstGeom>
          <a:noFill/>
        </p:spPr>
        <p:txBody>
          <a:bodyPr wrap="square" rtlCol="0">
            <a:spAutoFit/>
          </a:bodyPr>
          <a:lstStyle/>
          <a:p>
            <a:pPr algn="just"/>
            <a:r>
              <a:rPr lang="en-US" sz="1600" dirty="0">
                <a:latin typeface="Times New Roman regular"/>
                <a:cs typeface="+mj-cs"/>
              </a:rPr>
              <a:t>54 patients (80.6%) completed the entire course of the study. All analyses were performed on an ITT analysis data set. The gender distribution was in favor of females in both groups. The mean age of the patients in the mirtazapine and placebo groups was 44.41 and 43.45 years, respectively. The mean duration of IBS was 10.0 years in the mirtazapine group and 9.2 years in the placebo group.</a:t>
            </a:r>
          </a:p>
          <a:p>
            <a:pPr algn="just"/>
            <a:r>
              <a:rPr lang="en-US" sz="1600" dirty="0">
                <a:latin typeface="Times New Roman regular"/>
                <a:cs typeface="+mj-cs"/>
              </a:rPr>
              <a:t>Table 1 shows the change in the clinical outcomes including IBS-SSS, IBS-QoL, and HADS scores from baseline to week 8 by treatment allocation. According  to the obtain results, the change in IBS-SSS overall score during the trial course was significantly greater in the mirtazapine-treated subjects than the placebo-treated subjects (89.76  vs. 34.73; P-value = 0.002). With respect to responder rate which was defined as a 50-point or more reduction in IBS-SSS overall score at the end of treatment, 61.8% in the mirtazapine-treated group compared to 30.3% in the placebo-treated group were responders (P-value=0.01; Figure 1). </a:t>
            </a:r>
            <a:endParaRPr lang="en-US" sz="1600" dirty="0" smtClean="0">
              <a:latin typeface="Times New Roman regular"/>
              <a:cs typeface="+mj-cs"/>
            </a:endParaRPr>
          </a:p>
          <a:p>
            <a:pPr algn="just"/>
            <a:r>
              <a:rPr lang="en-US" sz="1600" dirty="0" smtClean="0">
                <a:latin typeface="Times New Roman regular"/>
                <a:cs typeface="+mj-cs"/>
              </a:rPr>
              <a:t>We </a:t>
            </a:r>
            <a:r>
              <a:rPr lang="en-US" sz="1600" dirty="0">
                <a:latin typeface="Times New Roman regular"/>
                <a:cs typeface="+mj-cs"/>
              </a:rPr>
              <a:t>also noted more improvement in the patients’ anxiety symptoms in the mirtazapine-treated subjects compared to the placebo-treated subjects. A noticeable improvement in the IBS-QoL score was also seen in the intervention group compared to the control group</a:t>
            </a:r>
            <a:r>
              <a:rPr lang="en-US" sz="1600" dirty="0" smtClean="0">
                <a:latin typeface="Times New Roman regular"/>
                <a:cs typeface="+mj-cs"/>
              </a:rPr>
              <a:t>.</a:t>
            </a:r>
            <a:endParaRPr lang="en-US" sz="1600" dirty="0">
              <a:latin typeface="Times New Roman regular"/>
              <a:cs typeface="+mj-cs"/>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763" y="2348345"/>
            <a:ext cx="2857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2963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3D19F"/>
            </a:gs>
            <a:gs pos="100000">
              <a:srgbClr val="0F7473"/>
            </a:gs>
          </a:gsLst>
          <a:lin ang="2700000" scaled="1"/>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20E960E-234D-6EF6-D7DA-B5303BC64FE0}"/>
              </a:ext>
            </a:extLst>
          </p:cNvPr>
          <p:cNvPicPr>
            <a:picLocks noChangeAspect="1"/>
          </p:cNvPicPr>
          <p:nvPr/>
        </p:nvPicPr>
        <p:blipFill>
          <a:blip r:embed="rId2"/>
          <a:stretch>
            <a:fillRect/>
          </a:stretch>
        </p:blipFill>
        <p:spPr>
          <a:xfrm>
            <a:off x="653324" y="-269713"/>
            <a:ext cx="5610058" cy="7397424"/>
          </a:xfrm>
          <a:prstGeom prst="rect">
            <a:avLst/>
          </a:prstGeom>
        </p:spPr>
      </p:pic>
      <p:sp>
        <p:nvSpPr>
          <p:cNvPr id="1030" name="TextBox 1029">
            <a:extLst>
              <a:ext uri="{FF2B5EF4-FFF2-40B4-BE49-F238E27FC236}">
                <a16:creationId xmlns:a16="http://schemas.microsoft.com/office/drawing/2014/main" xmlns="" id="{B62AE2D9-5BE4-4705-A186-21A43336BD72}"/>
              </a:ext>
            </a:extLst>
          </p:cNvPr>
          <p:cNvSpPr txBox="1"/>
          <p:nvPr/>
        </p:nvSpPr>
        <p:spPr>
          <a:xfrm>
            <a:off x="3819080" y="195746"/>
            <a:ext cx="6403423" cy="461665"/>
          </a:xfrm>
          <a:prstGeom prst="rect">
            <a:avLst/>
          </a:prstGeom>
          <a:noFill/>
        </p:spPr>
        <p:txBody>
          <a:bodyPr wrap="square" rtlCol="0">
            <a:spAutoFit/>
          </a:bodyPr>
          <a:lstStyle/>
          <a:p>
            <a:pPr algn="ctr"/>
            <a:r>
              <a:rPr lang="en-IN" sz="2400" spc="600" dirty="0" smtClean="0">
                <a:solidFill>
                  <a:schemeClr val="tx1">
                    <a:lumMod val="75000"/>
                    <a:lumOff val="25000"/>
                  </a:schemeClr>
                </a:solidFill>
                <a:latin typeface="Montserrat" panose="00000500000000000000" pitchFamily="2" charset="0"/>
              </a:rPr>
              <a:t>Table1</a:t>
            </a:r>
            <a:endParaRPr lang="en-IN" sz="2400" spc="600" dirty="0">
              <a:solidFill>
                <a:schemeClr val="tx1">
                  <a:lumMod val="75000"/>
                  <a:lumOff val="25000"/>
                </a:schemeClr>
              </a:solidFill>
              <a:latin typeface="Montserrat" panose="00000500000000000000" pitchFamily="2" charset="0"/>
            </a:endParaRPr>
          </a:p>
        </p:txBody>
      </p:sp>
      <p:cxnSp>
        <p:nvCxnSpPr>
          <p:cNvPr id="1032" name="Straight Connector 1031">
            <a:extLst>
              <a:ext uri="{FF2B5EF4-FFF2-40B4-BE49-F238E27FC236}">
                <a16:creationId xmlns:a16="http://schemas.microsoft.com/office/drawing/2014/main" xmlns="" id="{A9EBC45D-7FBB-4D13-A63E-25C99DF2F323}"/>
              </a:ext>
            </a:extLst>
          </p:cNvPr>
          <p:cNvCxnSpPr>
            <a:cxnSpLocks/>
          </p:cNvCxnSpPr>
          <p:nvPr/>
        </p:nvCxnSpPr>
        <p:spPr>
          <a:xfrm>
            <a:off x="3205998" y="790572"/>
            <a:ext cx="5807689" cy="0"/>
          </a:xfrm>
          <a:prstGeom prst="line">
            <a:avLst/>
          </a:prstGeom>
          <a:ln>
            <a:solidFill>
              <a:srgbClr val="183655">
                <a:alpha val="46000"/>
              </a:srgbClr>
            </a:solidFill>
          </a:ln>
        </p:spPr>
        <p:style>
          <a:lnRef idx="1">
            <a:schemeClr val="accent1"/>
          </a:lnRef>
          <a:fillRef idx="0">
            <a:schemeClr val="accent1"/>
          </a:fillRef>
          <a:effectRef idx="0">
            <a:schemeClr val="accent1"/>
          </a:effectRef>
          <a:fontRef idx="minor">
            <a:schemeClr val="tx1"/>
          </a:fontRef>
        </p:style>
      </p:cxnSp>
      <p:sp>
        <p:nvSpPr>
          <p:cNvPr id="219" name="Freeform: Shape 218">
            <a:extLst>
              <a:ext uri="{FF2B5EF4-FFF2-40B4-BE49-F238E27FC236}">
                <a16:creationId xmlns:a16="http://schemas.microsoft.com/office/drawing/2014/main" xmlns="" id="{E17E9581-72AE-4B7F-9310-5E918044F978}"/>
              </a:ext>
            </a:extLst>
          </p:cNvPr>
          <p:cNvSpPr/>
          <p:nvPr/>
        </p:nvSpPr>
        <p:spPr>
          <a:xfrm flipH="1">
            <a:off x="-19050" y="0"/>
            <a:ext cx="6117710" cy="6857999"/>
          </a:xfrm>
          <a:custGeom>
            <a:avLst/>
            <a:gdLst>
              <a:gd name="connsiteX0" fmla="*/ 0 w 6743781"/>
              <a:gd name="connsiteY0" fmla="*/ 0 h 6857999"/>
              <a:gd name="connsiteX1" fmla="*/ 6743781 w 6743781"/>
              <a:gd name="connsiteY1" fmla="*/ 0 h 6857999"/>
              <a:gd name="connsiteX2" fmla="*/ 6743781 w 6743781"/>
              <a:gd name="connsiteY2" fmla="*/ 6857999 h 6857999"/>
              <a:gd name="connsiteX3" fmla="*/ 2322912 w 674378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743781" h="6857999">
                <a:moveTo>
                  <a:pt x="0" y="0"/>
                </a:moveTo>
                <a:lnTo>
                  <a:pt x="6743781" y="0"/>
                </a:lnTo>
                <a:lnTo>
                  <a:pt x="6743781" y="6857999"/>
                </a:lnTo>
                <a:lnTo>
                  <a:pt x="2322912" y="6857999"/>
                </a:lnTo>
                <a:close/>
              </a:path>
            </a:pathLst>
          </a:custGeom>
          <a:gradFill flip="none" rotWithShape="1">
            <a:gsLst>
              <a:gs pos="0">
                <a:schemeClr val="bg1">
                  <a:alpha val="30000"/>
                </a:schemeClr>
              </a:gs>
              <a:gs pos="64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p>
        </p:txBody>
      </p:sp>
      <p:pic>
        <p:nvPicPr>
          <p:cNvPr id="2" name="Picture 1">
            <a:extLst>
              <a:ext uri="{FF2B5EF4-FFF2-40B4-BE49-F238E27FC236}">
                <a16:creationId xmlns:a16="http://schemas.microsoft.com/office/drawing/2014/main" xmlns="" id="{C8DDD412-4E01-B0EC-9CB3-AD0AAA9B9243}"/>
              </a:ext>
            </a:extLst>
          </p:cNvPr>
          <p:cNvPicPr>
            <a:picLocks/>
          </p:cNvPicPr>
          <p:nvPr/>
        </p:nvPicPr>
        <p:blipFill rotWithShape="1">
          <a:blip r:embed="rId3"/>
          <a:srcRect t="4009"/>
          <a:stretch/>
        </p:blipFill>
        <p:spPr>
          <a:xfrm>
            <a:off x="696499" y="894481"/>
            <a:ext cx="5250137" cy="5884879"/>
          </a:xfrm>
          <a:prstGeom prst="rect">
            <a:avLst/>
          </a:prstGeom>
          <a:effectLst>
            <a:outerShdw blurRad="50800" dist="38100" algn="l" rotWithShape="0">
              <a:prstClr val="black">
                <a:alpha val="17000"/>
              </a:prstClr>
            </a:outerShdw>
          </a:effectLst>
        </p:spPr>
      </p:pic>
      <p:sp>
        <p:nvSpPr>
          <p:cNvPr id="11" name="TextBox 10">
            <a:extLst>
              <a:ext uri="{FF2B5EF4-FFF2-40B4-BE49-F238E27FC236}">
                <a16:creationId xmlns:a16="http://schemas.microsoft.com/office/drawing/2014/main" xmlns="" id="{FDE2E3D2-6F02-4AA8-F34F-5A3534ACECC5}"/>
              </a:ext>
            </a:extLst>
          </p:cNvPr>
          <p:cNvSpPr txBox="1"/>
          <p:nvPr/>
        </p:nvSpPr>
        <p:spPr>
          <a:xfrm>
            <a:off x="6251223" y="1601232"/>
            <a:ext cx="5524927" cy="830997"/>
          </a:xfrm>
          <a:prstGeom prst="rect">
            <a:avLst/>
          </a:prstGeom>
          <a:noFill/>
        </p:spPr>
        <p:txBody>
          <a:bodyPr wrap="square" rtlCol="0">
            <a:spAutoFit/>
          </a:bodyPr>
          <a:lstStyle/>
          <a:p>
            <a:pPr algn="just"/>
            <a:r>
              <a:rPr lang="en-US" sz="1600" dirty="0">
                <a:solidFill>
                  <a:schemeClr val="tx1">
                    <a:lumMod val="75000"/>
                    <a:lumOff val="25000"/>
                  </a:schemeClr>
                </a:solidFill>
                <a:latin typeface="Times New Roman regular"/>
                <a:cs typeface="+mj-cs"/>
              </a:rPr>
              <a:t>Table </a:t>
            </a:r>
            <a:r>
              <a:rPr lang="en-US" sz="1600" dirty="0" smtClean="0">
                <a:solidFill>
                  <a:schemeClr val="tx1">
                    <a:lumMod val="75000"/>
                    <a:lumOff val="25000"/>
                  </a:schemeClr>
                </a:solidFill>
                <a:latin typeface="Times New Roman regular"/>
                <a:cs typeface="+mj-cs"/>
              </a:rPr>
              <a:t>1: </a:t>
            </a:r>
            <a:r>
              <a:rPr lang="en-US" sz="1600" dirty="0">
                <a:solidFill>
                  <a:schemeClr val="tx1">
                    <a:lumMod val="75000"/>
                    <a:lumOff val="25000"/>
                  </a:schemeClr>
                </a:solidFill>
                <a:latin typeface="Times New Roman regular"/>
                <a:cs typeface="+mj-cs"/>
              </a:rPr>
              <a:t>Results related to the changes of </a:t>
            </a:r>
            <a:r>
              <a:rPr lang="en-US" sz="1600" dirty="0" smtClean="0">
                <a:solidFill>
                  <a:schemeClr val="tx1">
                    <a:lumMod val="75000"/>
                    <a:lumOff val="25000"/>
                  </a:schemeClr>
                </a:solidFill>
                <a:latin typeface="Times New Roman regular"/>
                <a:cs typeface="+mj-cs"/>
              </a:rPr>
              <a:t>IBS-SSS total </a:t>
            </a:r>
            <a:r>
              <a:rPr lang="en-US" sz="1600" dirty="0">
                <a:solidFill>
                  <a:schemeClr val="tx1">
                    <a:lumMod val="75000"/>
                    <a:lumOff val="25000"/>
                  </a:schemeClr>
                </a:solidFill>
                <a:latin typeface="Times New Roman regular"/>
                <a:cs typeface="+mj-cs"/>
              </a:rPr>
              <a:t>score, IBS-SSS sub-scale scores, IBS-QoL score, and HADS score over time in the two groups.</a:t>
            </a:r>
          </a:p>
        </p:txBody>
      </p:sp>
    </p:spTree>
    <p:extLst>
      <p:ext uri="{BB962C8B-B14F-4D97-AF65-F5344CB8AC3E}">
        <p14:creationId xmlns:p14="http://schemas.microsoft.com/office/powerpoint/2010/main" val="1426841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3D19F"/>
            </a:gs>
            <a:gs pos="100000">
              <a:srgbClr val="0F7473"/>
            </a:gs>
          </a:gsLst>
          <a:lin ang="2700000" scaled="1"/>
          <a:tileRect/>
        </a:gradFill>
        <a:effectLst/>
      </p:bgPr>
    </p:bg>
    <p:spTree>
      <p:nvGrpSpPr>
        <p:cNvPr id="1" name=""/>
        <p:cNvGrpSpPr/>
        <p:nvPr/>
      </p:nvGrpSpPr>
      <p:grpSpPr>
        <a:xfrm>
          <a:off x="0" y="0"/>
          <a:ext cx="0" cy="0"/>
          <a:chOff x="0" y="0"/>
          <a:chExt cx="0" cy="0"/>
        </a:xfrm>
      </p:grpSpPr>
      <p:sp>
        <p:nvSpPr>
          <p:cNvPr id="1030" name="TextBox 1029">
            <a:extLst>
              <a:ext uri="{FF2B5EF4-FFF2-40B4-BE49-F238E27FC236}">
                <a16:creationId xmlns:a16="http://schemas.microsoft.com/office/drawing/2014/main" xmlns="" id="{B62AE2D9-5BE4-4705-A186-21A43336BD72}"/>
              </a:ext>
            </a:extLst>
          </p:cNvPr>
          <p:cNvSpPr txBox="1"/>
          <p:nvPr/>
        </p:nvSpPr>
        <p:spPr>
          <a:xfrm>
            <a:off x="2894289" y="325690"/>
            <a:ext cx="6403423" cy="461665"/>
          </a:xfrm>
          <a:prstGeom prst="rect">
            <a:avLst/>
          </a:prstGeom>
          <a:noFill/>
        </p:spPr>
        <p:txBody>
          <a:bodyPr wrap="square" rtlCol="0">
            <a:spAutoFit/>
          </a:bodyPr>
          <a:lstStyle/>
          <a:p>
            <a:pPr algn="ctr"/>
            <a:r>
              <a:rPr lang="en-IN" sz="2400" spc="600" dirty="0" smtClean="0">
                <a:solidFill>
                  <a:schemeClr val="tx1">
                    <a:lumMod val="75000"/>
                    <a:lumOff val="25000"/>
                  </a:schemeClr>
                </a:solidFill>
                <a:latin typeface="Montserrat" panose="00000500000000000000" pitchFamily="2" charset="0"/>
              </a:rPr>
              <a:t>Figure1</a:t>
            </a:r>
            <a:endParaRPr lang="en-IN" sz="2400" spc="600" dirty="0">
              <a:solidFill>
                <a:schemeClr val="tx1">
                  <a:lumMod val="75000"/>
                  <a:lumOff val="25000"/>
                </a:schemeClr>
              </a:solidFill>
              <a:latin typeface="Montserrat" panose="00000500000000000000" pitchFamily="2" charset="0"/>
            </a:endParaRPr>
          </a:p>
        </p:txBody>
      </p:sp>
      <p:cxnSp>
        <p:nvCxnSpPr>
          <p:cNvPr id="1032" name="Straight Connector 1031">
            <a:extLst>
              <a:ext uri="{FF2B5EF4-FFF2-40B4-BE49-F238E27FC236}">
                <a16:creationId xmlns:a16="http://schemas.microsoft.com/office/drawing/2014/main" xmlns="" id="{A9EBC45D-7FBB-4D13-A63E-25C99DF2F323}"/>
              </a:ext>
            </a:extLst>
          </p:cNvPr>
          <p:cNvCxnSpPr>
            <a:cxnSpLocks/>
          </p:cNvCxnSpPr>
          <p:nvPr/>
        </p:nvCxnSpPr>
        <p:spPr>
          <a:xfrm>
            <a:off x="3205998" y="790572"/>
            <a:ext cx="5807689" cy="0"/>
          </a:xfrm>
          <a:prstGeom prst="line">
            <a:avLst/>
          </a:prstGeom>
          <a:ln>
            <a:solidFill>
              <a:srgbClr val="183655">
                <a:alpha val="46000"/>
              </a:srgbClr>
            </a:solidFill>
          </a:ln>
        </p:spPr>
        <p:style>
          <a:lnRef idx="1">
            <a:schemeClr val="accent1"/>
          </a:lnRef>
          <a:fillRef idx="0">
            <a:schemeClr val="accent1"/>
          </a:fillRef>
          <a:effectRef idx="0">
            <a:schemeClr val="accent1"/>
          </a:effectRef>
          <a:fontRef idx="minor">
            <a:schemeClr val="tx1"/>
          </a:fontRef>
        </p:style>
      </p:cxnSp>
      <p:sp>
        <p:nvSpPr>
          <p:cNvPr id="219" name="Freeform: Shape 218">
            <a:extLst>
              <a:ext uri="{FF2B5EF4-FFF2-40B4-BE49-F238E27FC236}">
                <a16:creationId xmlns:a16="http://schemas.microsoft.com/office/drawing/2014/main" xmlns="" id="{E17E9581-72AE-4B7F-9310-5E918044F978}"/>
              </a:ext>
            </a:extLst>
          </p:cNvPr>
          <p:cNvSpPr/>
          <p:nvPr/>
        </p:nvSpPr>
        <p:spPr>
          <a:xfrm flipH="1">
            <a:off x="-19050" y="0"/>
            <a:ext cx="5610059" cy="6857999"/>
          </a:xfrm>
          <a:custGeom>
            <a:avLst/>
            <a:gdLst>
              <a:gd name="connsiteX0" fmla="*/ 0 w 6743781"/>
              <a:gd name="connsiteY0" fmla="*/ 0 h 6857999"/>
              <a:gd name="connsiteX1" fmla="*/ 6743781 w 6743781"/>
              <a:gd name="connsiteY1" fmla="*/ 0 h 6857999"/>
              <a:gd name="connsiteX2" fmla="*/ 6743781 w 6743781"/>
              <a:gd name="connsiteY2" fmla="*/ 6857999 h 6857999"/>
              <a:gd name="connsiteX3" fmla="*/ 2322912 w 674378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743781" h="6857999">
                <a:moveTo>
                  <a:pt x="0" y="0"/>
                </a:moveTo>
                <a:lnTo>
                  <a:pt x="6743781" y="0"/>
                </a:lnTo>
                <a:lnTo>
                  <a:pt x="6743781" y="6857999"/>
                </a:lnTo>
                <a:lnTo>
                  <a:pt x="2322912" y="6857999"/>
                </a:lnTo>
                <a:close/>
              </a:path>
            </a:pathLst>
          </a:custGeom>
          <a:gradFill flip="none" rotWithShape="1">
            <a:gsLst>
              <a:gs pos="0">
                <a:schemeClr val="bg1">
                  <a:alpha val="30000"/>
                </a:schemeClr>
              </a:gs>
              <a:gs pos="64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p>
        </p:txBody>
      </p:sp>
      <p:pic>
        <p:nvPicPr>
          <p:cNvPr id="4" name="Picture 3">
            <a:extLst>
              <a:ext uri="{FF2B5EF4-FFF2-40B4-BE49-F238E27FC236}">
                <a16:creationId xmlns:a16="http://schemas.microsoft.com/office/drawing/2014/main" xmlns="" id="{A322BC3C-0097-4FDF-D9BE-BAD3DFDDDEC0}"/>
              </a:ext>
            </a:extLst>
          </p:cNvPr>
          <p:cNvPicPr>
            <a:picLocks noChangeAspect="1"/>
          </p:cNvPicPr>
          <p:nvPr/>
        </p:nvPicPr>
        <p:blipFill>
          <a:blip r:embed="rId2"/>
          <a:stretch>
            <a:fillRect/>
          </a:stretch>
        </p:blipFill>
        <p:spPr>
          <a:xfrm>
            <a:off x="1268866" y="691122"/>
            <a:ext cx="9274645" cy="5784436"/>
          </a:xfrm>
          <a:prstGeom prst="rect">
            <a:avLst/>
          </a:prstGeom>
        </p:spPr>
      </p:pic>
      <p:sp>
        <p:nvSpPr>
          <p:cNvPr id="24" name="Freeform: Shape 23">
            <a:extLst>
              <a:ext uri="{FF2B5EF4-FFF2-40B4-BE49-F238E27FC236}">
                <a16:creationId xmlns:a16="http://schemas.microsoft.com/office/drawing/2014/main" xmlns="" id="{F018DE54-0EE1-C5D7-B1F0-B3A94F9BDD9E}"/>
              </a:ext>
            </a:extLst>
          </p:cNvPr>
          <p:cNvSpPr/>
          <p:nvPr/>
        </p:nvSpPr>
        <p:spPr>
          <a:xfrm>
            <a:off x="8875973" y="747874"/>
            <a:ext cx="3335078" cy="6053374"/>
          </a:xfrm>
          <a:custGeom>
            <a:avLst/>
            <a:gdLst>
              <a:gd name="connsiteX0" fmla="*/ 1656658 w 1886336"/>
              <a:gd name="connsiteY0" fmla="*/ 0 h 3888000"/>
              <a:gd name="connsiteX1" fmla="*/ 1701593 w 1886336"/>
              <a:gd name="connsiteY1" fmla="*/ 0 h 3888000"/>
              <a:gd name="connsiteX2" fmla="*/ 1886336 w 1886336"/>
              <a:gd name="connsiteY2" fmla="*/ 184743 h 3888000"/>
              <a:gd name="connsiteX3" fmla="*/ 1886336 w 1886336"/>
              <a:gd name="connsiteY3" fmla="*/ 3703257 h 3888000"/>
              <a:gd name="connsiteX4" fmla="*/ 1701593 w 1886336"/>
              <a:gd name="connsiteY4" fmla="*/ 3888000 h 3888000"/>
              <a:gd name="connsiteX5" fmla="*/ 0 w 1886336"/>
              <a:gd name="connsiteY5" fmla="*/ 3888000 h 38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336" h="3888000">
                <a:moveTo>
                  <a:pt x="1656658" y="0"/>
                </a:moveTo>
                <a:lnTo>
                  <a:pt x="1701593" y="0"/>
                </a:lnTo>
                <a:cubicBezTo>
                  <a:pt x="1803624" y="0"/>
                  <a:pt x="1886336" y="82712"/>
                  <a:pt x="1886336" y="184743"/>
                </a:cubicBezTo>
                <a:lnTo>
                  <a:pt x="1886336" y="3703257"/>
                </a:lnTo>
                <a:cubicBezTo>
                  <a:pt x="1886336" y="3805288"/>
                  <a:pt x="1803624" y="3888000"/>
                  <a:pt x="1701593" y="3888000"/>
                </a:cubicBezTo>
                <a:lnTo>
                  <a:pt x="0" y="3888000"/>
                </a:lnTo>
                <a:close/>
              </a:path>
            </a:pathLst>
          </a:custGeom>
          <a:gradFill>
            <a:gsLst>
              <a:gs pos="0">
                <a:srgbClr val="47DCB8"/>
              </a:gs>
              <a:gs pos="86000">
                <a:srgbClr val="0F867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25" name="Freeform: Shape 24">
            <a:extLst>
              <a:ext uri="{FF2B5EF4-FFF2-40B4-BE49-F238E27FC236}">
                <a16:creationId xmlns:a16="http://schemas.microsoft.com/office/drawing/2014/main" xmlns="" id="{1578EEFE-442F-0E02-D70F-5C452AFFE164}"/>
              </a:ext>
            </a:extLst>
          </p:cNvPr>
          <p:cNvSpPr/>
          <p:nvPr/>
        </p:nvSpPr>
        <p:spPr>
          <a:xfrm>
            <a:off x="10282588" y="-383458"/>
            <a:ext cx="1918576" cy="7241458"/>
          </a:xfrm>
          <a:custGeom>
            <a:avLst/>
            <a:gdLst>
              <a:gd name="connsiteX0" fmla="*/ 1276424 w 1415416"/>
              <a:gd name="connsiteY0" fmla="*/ 0 h 3878763"/>
              <a:gd name="connsiteX1" fmla="*/ 1302583 w 1415416"/>
              <a:gd name="connsiteY1" fmla="*/ 5281 h 3878763"/>
              <a:gd name="connsiteX2" fmla="*/ 1415416 w 1415416"/>
              <a:gd name="connsiteY2" fmla="*/ 175506 h 3878763"/>
              <a:gd name="connsiteX3" fmla="*/ 1415416 w 1415416"/>
              <a:gd name="connsiteY3" fmla="*/ 3694020 h 3878763"/>
              <a:gd name="connsiteX4" fmla="*/ 1230673 w 1415416"/>
              <a:gd name="connsiteY4" fmla="*/ 3878763 h 3878763"/>
              <a:gd name="connsiteX5" fmla="*/ 0 w 1415416"/>
              <a:gd name="connsiteY5" fmla="*/ 3878763 h 387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5416" h="3878763">
                <a:moveTo>
                  <a:pt x="1276424" y="0"/>
                </a:moveTo>
                <a:lnTo>
                  <a:pt x="1302583" y="5281"/>
                </a:lnTo>
                <a:cubicBezTo>
                  <a:pt x="1368891" y="33327"/>
                  <a:pt x="1415416" y="98983"/>
                  <a:pt x="1415416" y="175506"/>
                </a:cubicBezTo>
                <a:lnTo>
                  <a:pt x="1415416" y="3694020"/>
                </a:lnTo>
                <a:cubicBezTo>
                  <a:pt x="1415416" y="3796051"/>
                  <a:pt x="1332704" y="3878763"/>
                  <a:pt x="1230673" y="3878763"/>
                </a:cubicBezTo>
                <a:lnTo>
                  <a:pt x="0" y="3878763"/>
                </a:lnTo>
                <a:close/>
              </a:path>
            </a:pathLst>
          </a:custGeom>
          <a:gradFill flip="none" rotWithShape="1">
            <a:gsLst>
              <a:gs pos="0">
                <a:srgbClr val="47DCB8"/>
              </a:gs>
              <a:gs pos="100000">
                <a:srgbClr val="0F867C"/>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26" name="Oval 25">
            <a:extLst>
              <a:ext uri="{FF2B5EF4-FFF2-40B4-BE49-F238E27FC236}">
                <a16:creationId xmlns:a16="http://schemas.microsoft.com/office/drawing/2014/main" xmlns="" id="{00335A10-47CB-9815-1C52-EB8FC7A1873B}"/>
              </a:ext>
            </a:extLst>
          </p:cNvPr>
          <p:cNvSpPr/>
          <p:nvPr/>
        </p:nvSpPr>
        <p:spPr>
          <a:xfrm>
            <a:off x="-875338" y="4057663"/>
            <a:ext cx="1712576" cy="1812834"/>
          </a:xfrm>
          <a:prstGeom prst="ellipse">
            <a:avLst/>
          </a:prstGeom>
          <a:gradFill>
            <a:gsLst>
              <a:gs pos="24000">
                <a:srgbClr val="47DCB8"/>
              </a:gs>
              <a:gs pos="86000">
                <a:srgbClr val="0F7875"/>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 name="Oval 8">
            <a:extLst>
              <a:ext uri="{FF2B5EF4-FFF2-40B4-BE49-F238E27FC236}">
                <a16:creationId xmlns:a16="http://schemas.microsoft.com/office/drawing/2014/main" xmlns="" id="{1E37CB8C-3F87-F112-5632-70999175ACDD}"/>
              </a:ext>
            </a:extLst>
          </p:cNvPr>
          <p:cNvSpPr/>
          <p:nvPr/>
        </p:nvSpPr>
        <p:spPr>
          <a:xfrm>
            <a:off x="10672071" y="864288"/>
            <a:ext cx="1291100" cy="1281944"/>
          </a:xfrm>
          <a:prstGeom prst="ellipse">
            <a:avLst/>
          </a:prstGeom>
          <a:gradFill>
            <a:gsLst>
              <a:gs pos="24000">
                <a:srgbClr val="47DCB8"/>
              </a:gs>
              <a:gs pos="86000">
                <a:srgbClr val="0F7875"/>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7" name="Oval 26">
            <a:extLst>
              <a:ext uri="{FF2B5EF4-FFF2-40B4-BE49-F238E27FC236}">
                <a16:creationId xmlns:a16="http://schemas.microsoft.com/office/drawing/2014/main" xmlns="" id="{D13D16BC-E451-698B-54F5-99CA22AB2259}"/>
              </a:ext>
            </a:extLst>
          </p:cNvPr>
          <p:cNvSpPr/>
          <p:nvPr/>
        </p:nvSpPr>
        <p:spPr>
          <a:xfrm>
            <a:off x="10128926" y="5445887"/>
            <a:ext cx="869311" cy="849220"/>
          </a:xfrm>
          <a:prstGeom prst="ellipse">
            <a:avLst/>
          </a:prstGeom>
          <a:gradFill>
            <a:gsLst>
              <a:gs pos="0">
                <a:srgbClr val="47DCB8"/>
              </a:gs>
              <a:gs pos="100000">
                <a:srgbClr val="0F7875"/>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Tree>
    <p:extLst>
      <p:ext uri="{BB962C8B-B14F-4D97-AF65-F5344CB8AC3E}">
        <p14:creationId xmlns:p14="http://schemas.microsoft.com/office/powerpoint/2010/main" val="2964452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5" name="Group 184">
            <a:extLst>
              <a:ext uri="{FF2B5EF4-FFF2-40B4-BE49-F238E27FC236}">
                <a16:creationId xmlns:a16="http://schemas.microsoft.com/office/drawing/2014/main" xmlns="" id="{86AFE717-B71D-4644-8816-87DA6C96D451}"/>
              </a:ext>
            </a:extLst>
          </p:cNvPr>
          <p:cNvGrpSpPr/>
          <p:nvPr/>
        </p:nvGrpSpPr>
        <p:grpSpPr>
          <a:xfrm>
            <a:off x="721965" y="1253035"/>
            <a:ext cx="2922183" cy="4079339"/>
            <a:chOff x="2805031" y="1441450"/>
            <a:chExt cx="2922183" cy="4079339"/>
          </a:xfrm>
          <a:effectLst>
            <a:outerShdw blurRad="228600" dist="50800" dir="2700000" algn="tl" rotWithShape="0">
              <a:prstClr val="black">
                <a:alpha val="19000"/>
              </a:prstClr>
            </a:outerShdw>
          </a:effectLst>
        </p:grpSpPr>
        <p:sp>
          <p:nvSpPr>
            <p:cNvPr id="204" name="Rectangle: Rounded Corners 203">
              <a:extLst>
                <a:ext uri="{FF2B5EF4-FFF2-40B4-BE49-F238E27FC236}">
                  <a16:creationId xmlns:a16="http://schemas.microsoft.com/office/drawing/2014/main" xmlns="" id="{8627AA93-6385-4673-A9E0-C8FDC82267BD}"/>
                </a:ext>
              </a:extLst>
            </p:cNvPr>
            <p:cNvSpPr/>
            <p:nvPr/>
          </p:nvSpPr>
          <p:spPr>
            <a:xfrm>
              <a:off x="3387214" y="1632789"/>
              <a:ext cx="2340000" cy="3888000"/>
            </a:xfrm>
            <a:prstGeom prst="roundRect">
              <a:avLst>
                <a:gd name="adj" fmla="val 7895"/>
              </a:avLst>
            </a:prstGeom>
            <a:gradFill flip="none" rotWithShape="1">
              <a:gsLst>
                <a:gs pos="0">
                  <a:srgbClr val="47DCB8"/>
                </a:gs>
                <a:gs pos="100000">
                  <a:srgbClr val="0F787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prstClr val="white"/>
                </a:solidFill>
              </a:endParaRPr>
            </a:p>
          </p:txBody>
        </p:sp>
        <p:sp>
          <p:nvSpPr>
            <p:cNvPr id="205" name="Freeform: Shape 204">
              <a:extLst>
                <a:ext uri="{FF2B5EF4-FFF2-40B4-BE49-F238E27FC236}">
                  <a16:creationId xmlns:a16="http://schemas.microsoft.com/office/drawing/2014/main" xmlns="" id="{FBA39A6D-3594-493A-BA5B-3F2CF0006BDF}"/>
                </a:ext>
              </a:extLst>
            </p:cNvPr>
            <p:cNvSpPr/>
            <p:nvPr/>
          </p:nvSpPr>
          <p:spPr>
            <a:xfrm>
              <a:off x="3826108" y="1625421"/>
              <a:ext cx="1886336" cy="3888000"/>
            </a:xfrm>
            <a:custGeom>
              <a:avLst/>
              <a:gdLst>
                <a:gd name="connsiteX0" fmla="*/ 1656658 w 1886336"/>
                <a:gd name="connsiteY0" fmla="*/ 0 h 3888000"/>
                <a:gd name="connsiteX1" fmla="*/ 1701593 w 1886336"/>
                <a:gd name="connsiteY1" fmla="*/ 0 h 3888000"/>
                <a:gd name="connsiteX2" fmla="*/ 1886336 w 1886336"/>
                <a:gd name="connsiteY2" fmla="*/ 184743 h 3888000"/>
                <a:gd name="connsiteX3" fmla="*/ 1886336 w 1886336"/>
                <a:gd name="connsiteY3" fmla="*/ 3703257 h 3888000"/>
                <a:gd name="connsiteX4" fmla="*/ 1701593 w 1886336"/>
                <a:gd name="connsiteY4" fmla="*/ 3888000 h 3888000"/>
                <a:gd name="connsiteX5" fmla="*/ 0 w 1886336"/>
                <a:gd name="connsiteY5" fmla="*/ 3888000 h 38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336" h="3888000">
                  <a:moveTo>
                    <a:pt x="1656658" y="0"/>
                  </a:moveTo>
                  <a:lnTo>
                    <a:pt x="1701593" y="0"/>
                  </a:lnTo>
                  <a:cubicBezTo>
                    <a:pt x="1803624" y="0"/>
                    <a:pt x="1886336" y="82712"/>
                    <a:pt x="1886336" y="184743"/>
                  </a:cubicBezTo>
                  <a:lnTo>
                    <a:pt x="1886336" y="3703257"/>
                  </a:lnTo>
                  <a:cubicBezTo>
                    <a:pt x="1886336" y="3805288"/>
                    <a:pt x="1803624" y="3888000"/>
                    <a:pt x="1701593" y="3888000"/>
                  </a:cubicBezTo>
                  <a:lnTo>
                    <a:pt x="0" y="3888000"/>
                  </a:lnTo>
                  <a:close/>
                </a:path>
              </a:pathLst>
            </a:custGeom>
            <a:gradFill>
              <a:gsLst>
                <a:gs pos="0">
                  <a:srgbClr val="47DCB8"/>
                </a:gs>
                <a:gs pos="86000">
                  <a:srgbClr val="0F867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solidFill>
                  <a:prstClr val="white"/>
                </a:solidFill>
              </a:endParaRPr>
            </a:p>
          </p:txBody>
        </p:sp>
        <p:sp>
          <p:nvSpPr>
            <p:cNvPr id="206" name="Freeform: Shape 205">
              <a:extLst>
                <a:ext uri="{FF2B5EF4-FFF2-40B4-BE49-F238E27FC236}">
                  <a16:creationId xmlns:a16="http://schemas.microsoft.com/office/drawing/2014/main" xmlns="" id="{51512338-F7E9-40DC-9BAD-48E6121C8325}"/>
                </a:ext>
              </a:extLst>
            </p:cNvPr>
            <p:cNvSpPr/>
            <p:nvPr/>
          </p:nvSpPr>
          <p:spPr>
            <a:xfrm>
              <a:off x="4292069" y="1618053"/>
              <a:ext cx="1415416" cy="3878763"/>
            </a:xfrm>
            <a:custGeom>
              <a:avLst/>
              <a:gdLst>
                <a:gd name="connsiteX0" fmla="*/ 1276424 w 1415416"/>
                <a:gd name="connsiteY0" fmla="*/ 0 h 3878763"/>
                <a:gd name="connsiteX1" fmla="*/ 1302583 w 1415416"/>
                <a:gd name="connsiteY1" fmla="*/ 5281 h 3878763"/>
                <a:gd name="connsiteX2" fmla="*/ 1415416 w 1415416"/>
                <a:gd name="connsiteY2" fmla="*/ 175506 h 3878763"/>
                <a:gd name="connsiteX3" fmla="*/ 1415416 w 1415416"/>
                <a:gd name="connsiteY3" fmla="*/ 3694020 h 3878763"/>
                <a:gd name="connsiteX4" fmla="*/ 1230673 w 1415416"/>
                <a:gd name="connsiteY4" fmla="*/ 3878763 h 3878763"/>
                <a:gd name="connsiteX5" fmla="*/ 0 w 1415416"/>
                <a:gd name="connsiteY5" fmla="*/ 3878763 h 387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5416" h="3878763">
                  <a:moveTo>
                    <a:pt x="1276424" y="0"/>
                  </a:moveTo>
                  <a:lnTo>
                    <a:pt x="1302583" y="5281"/>
                  </a:lnTo>
                  <a:cubicBezTo>
                    <a:pt x="1368891" y="33327"/>
                    <a:pt x="1415416" y="98983"/>
                    <a:pt x="1415416" y="175506"/>
                  </a:cubicBezTo>
                  <a:lnTo>
                    <a:pt x="1415416" y="3694020"/>
                  </a:lnTo>
                  <a:cubicBezTo>
                    <a:pt x="1415416" y="3796051"/>
                    <a:pt x="1332704" y="3878763"/>
                    <a:pt x="1230673" y="3878763"/>
                  </a:cubicBezTo>
                  <a:lnTo>
                    <a:pt x="0" y="3878763"/>
                  </a:lnTo>
                  <a:close/>
                </a:path>
              </a:pathLst>
            </a:custGeom>
            <a:gradFill flip="none" rotWithShape="1">
              <a:gsLst>
                <a:gs pos="0">
                  <a:srgbClr val="47DCB8"/>
                </a:gs>
                <a:gs pos="100000">
                  <a:srgbClr val="0F867C"/>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solidFill>
                  <a:prstClr val="white"/>
                </a:solidFill>
              </a:endParaRPr>
            </a:p>
          </p:txBody>
        </p:sp>
        <p:sp>
          <p:nvSpPr>
            <p:cNvPr id="207" name="Oval 206">
              <a:extLst>
                <a:ext uri="{FF2B5EF4-FFF2-40B4-BE49-F238E27FC236}">
                  <a16:creationId xmlns:a16="http://schemas.microsoft.com/office/drawing/2014/main" xmlns="" id="{67473B42-4408-4605-8D83-6615B19335BE}"/>
                </a:ext>
              </a:extLst>
            </p:cNvPr>
            <p:cNvSpPr/>
            <p:nvPr/>
          </p:nvSpPr>
          <p:spPr>
            <a:xfrm>
              <a:off x="2805031" y="4320873"/>
              <a:ext cx="952500" cy="952500"/>
            </a:xfrm>
            <a:prstGeom prst="ellipse">
              <a:avLst/>
            </a:prstGeom>
            <a:gradFill>
              <a:gsLst>
                <a:gs pos="24000">
                  <a:srgbClr val="47DCB8"/>
                </a:gs>
                <a:gs pos="86000">
                  <a:srgbClr val="0F7875"/>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prstClr val="white"/>
                </a:solidFill>
              </a:endParaRPr>
            </a:p>
          </p:txBody>
        </p:sp>
        <p:sp>
          <p:nvSpPr>
            <p:cNvPr id="208" name="Oval 207">
              <a:extLst>
                <a:ext uri="{FF2B5EF4-FFF2-40B4-BE49-F238E27FC236}">
                  <a16:creationId xmlns:a16="http://schemas.microsoft.com/office/drawing/2014/main" xmlns="" id="{626D012E-9690-4FC7-9FCC-4311A97E9644}"/>
                </a:ext>
              </a:extLst>
            </p:cNvPr>
            <p:cNvSpPr/>
            <p:nvPr/>
          </p:nvSpPr>
          <p:spPr>
            <a:xfrm>
              <a:off x="4722135" y="1441450"/>
              <a:ext cx="518542" cy="518542"/>
            </a:xfrm>
            <a:prstGeom prst="ellipse">
              <a:avLst/>
            </a:prstGeom>
            <a:gradFill>
              <a:gsLst>
                <a:gs pos="0">
                  <a:srgbClr val="47DCB8"/>
                </a:gs>
                <a:gs pos="100000">
                  <a:srgbClr val="0F7875"/>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prstClr val="white"/>
                </a:solidFill>
              </a:endParaRPr>
            </a:p>
          </p:txBody>
        </p:sp>
      </p:grpSp>
      <p:sp>
        <p:nvSpPr>
          <p:cNvPr id="191" name="Oval 190">
            <a:extLst>
              <a:ext uri="{FF2B5EF4-FFF2-40B4-BE49-F238E27FC236}">
                <a16:creationId xmlns:a16="http://schemas.microsoft.com/office/drawing/2014/main" xmlns="" id="{8D0C7560-494E-43DF-BD51-5782D0D61FBF}"/>
              </a:ext>
            </a:extLst>
          </p:cNvPr>
          <p:cNvSpPr/>
          <p:nvPr/>
        </p:nvSpPr>
        <p:spPr>
          <a:xfrm>
            <a:off x="504183" y="5470776"/>
            <a:ext cx="3063630" cy="212330"/>
          </a:xfrm>
          <a:prstGeom prst="ellipse">
            <a:avLst/>
          </a:prstGeom>
          <a:gradFill flip="none" rotWithShape="1">
            <a:gsLst>
              <a:gs pos="0">
                <a:schemeClr val="tx1">
                  <a:alpha val="26000"/>
                </a:schemeClr>
              </a:gs>
              <a:gs pos="78000">
                <a:schemeClr val="tx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prstClr val="white"/>
              </a:solidFill>
            </a:endParaRPr>
          </a:p>
        </p:txBody>
      </p:sp>
      <p:sp>
        <p:nvSpPr>
          <p:cNvPr id="1030" name="TextBox 1029">
            <a:extLst>
              <a:ext uri="{FF2B5EF4-FFF2-40B4-BE49-F238E27FC236}">
                <a16:creationId xmlns:a16="http://schemas.microsoft.com/office/drawing/2014/main" xmlns="" id="{B62AE2D9-5BE4-4705-A186-21A43336BD72}"/>
              </a:ext>
            </a:extLst>
          </p:cNvPr>
          <p:cNvSpPr txBox="1"/>
          <p:nvPr/>
        </p:nvSpPr>
        <p:spPr>
          <a:xfrm>
            <a:off x="2894289" y="325690"/>
            <a:ext cx="6403423" cy="461665"/>
          </a:xfrm>
          <a:prstGeom prst="rect">
            <a:avLst/>
          </a:prstGeom>
          <a:noFill/>
        </p:spPr>
        <p:txBody>
          <a:bodyPr wrap="square" rtlCol="0">
            <a:spAutoFit/>
          </a:bodyPr>
          <a:lstStyle/>
          <a:p>
            <a:pPr algn="ctr"/>
            <a:r>
              <a:rPr lang="en-IN" sz="2400" spc="600" dirty="0">
                <a:solidFill>
                  <a:prstClr val="black">
                    <a:lumMod val="75000"/>
                    <a:lumOff val="25000"/>
                  </a:prstClr>
                </a:solidFill>
                <a:latin typeface="Montserrat" panose="00000500000000000000" pitchFamily="2" charset="0"/>
              </a:rPr>
              <a:t>Results</a:t>
            </a:r>
          </a:p>
        </p:txBody>
      </p:sp>
      <p:cxnSp>
        <p:nvCxnSpPr>
          <p:cNvPr id="1032" name="Straight Connector 1031">
            <a:extLst>
              <a:ext uri="{FF2B5EF4-FFF2-40B4-BE49-F238E27FC236}">
                <a16:creationId xmlns:a16="http://schemas.microsoft.com/office/drawing/2014/main" xmlns="" id="{A9EBC45D-7FBB-4D13-A63E-25C99DF2F323}"/>
              </a:ext>
            </a:extLst>
          </p:cNvPr>
          <p:cNvCxnSpPr>
            <a:cxnSpLocks/>
          </p:cNvCxnSpPr>
          <p:nvPr/>
        </p:nvCxnSpPr>
        <p:spPr>
          <a:xfrm>
            <a:off x="3205998" y="733422"/>
            <a:ext cx="5807689" cy="0"/>
          </a:xfrm>
          <a:prstGeom prst="line">
            <a:avLst/>
          </a:prstGeom>
          <a:ln>
            <a:solidFill>
              <a:srgbClr val="183655">
                <a:alpha val="46000"/>
              </a:srgbClr>
            </a:solidFill>
          </a:ln>
        </p:spPr>
        <p:style>
          <a:lnRef idx="1">
            <a:schemeClr val="accent1"/>
          </a:lnRef>
          <a:fillRef idx="0">
            <a:schemeClr val="accent1"/>
          </a:fillRef>
          <a:effectRef idx="0">
            <a:schemeClr val="accent1"/>
          </a:effectRef>
          <a:fontRef idx="minor">
            <a:schemeClr val="tx1"/>
          </a:fontRef>
        </p:style>
      </p:cxnSp>
      <p:sp>
        <p:nvSpPr>
          <p:cNvPr id="219" name="Freeform: Shape 218">
            <a:extLst>
              <a:ext uri="{FF2B5EF4-FFF2-40B4-BE49-F238E27FC236}">
                <a16:creationId xmlns:a16="http://schemas.microsoft.com/office/drawing/2014/main" xmlns="" id="{E17E9581-72AE-4B7F-9310-5E918044F978}"/>
              </a:ext>
            </a:extLst>
          </p:cNvPr>
          <p:cNvSpPr/>
          <p:nvPr/>
        </p:nvSpPr>
        <p:spPr>
          <a:xfrm flipH="1">
            <a:off x="-19050" y="0"/>
            <a:ext cx="6117710" cy="6857999"/>
          </a:xfrm>
          <a:custGeom>
            <a:avLst/>
            <a:gdLst>
              <a:gd name="connsiteX0" fmla="*/ 0 w 6743781"/>
              <a:gd name="connsiteY0" fmla="*/ 0 h 6857999"/>
              <a:gd name="connsiteX1" fmla="*/ 6743781 w 6743781"/>
              <a:gd name="connsiteY1" fmla="*/ 0 h 6857999"/>
              <a:gd name="connsiteX2" fmla="*/ 6743781 w 6743781"/>
              <a:gd name="connsiteY2" fmla="*/ 6857999 h 6857999"/>
              <a:gd name="connsiteX3" fmla="*/ 2322912 w 674378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743781" h="6857999">
                <a:moveTo>
                  <a:pt x="0" y="0"/>
                </a:moveTo>
                <a:lnTo>
                  <a:pt x="6743781" y="0"/>
                </a:lnTo>
                <a:lnTo>
                  <a:pt x="6743781" y="6857999"/>
                </a:lnTo>
                <a:lnTo>
                  <a:pt x="2322912" y="6857999"/>
                </a:lnTo>
                <a:close/>
              </a:path>
            </a:pathLst>
          </a:custGeom>
          <a:gradFill flip="none" rotWithShape="1">
            <a:gsLst>
              <a:gs pos="0">
                <a:schemeClr val="bg1">
                  <a:alpha val="30000"/>
                </a:schemeClr>
              </a:gs>
              <a:gs pos="64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solidFill>
                <a:prstClr val="white"/>
              </a:solidFill>
            </a:endParaRPr>
          </a:p>
        </p:txBody>
      </p:sp>
      <p:sp>
        <p:nvSpPr>
          <p:cNvPr id="5" name="TextBox 4">
            <a:extLst>
              <a:ext uri="{FF2B5EF4-FFF2-40B4-BE49-F238E27FC236}">
                <a16:creationId xmlns:a16="http://schemas.microsoft.com/office/drawing/2014/main" xmlns="" id="{385AAF84-DB2E-EAC2-0944-2C47073E3414}"/>
              </a:ext>
            </a:extLst>
          </p:cNvPr>
          <p:cNvSpPr txBox="1"/>
          <p:nvPr/>
        </p:nvSpPr>
        <p:spPr>
          <a:xfrm>
            <a:off x="4200029" y="1400861"/>
            <a:ext cx="7489744" cy="4093428"/>
          </a:xfrm>
          <a:prstGeom prst="rect">
            <a:avLst/>
          </a:prstGeom>
          <a:noFill/>
        </p:spPr>
        <p:txBody>
          <a:bodyPr wrap="square" rtlCol="0">
            <a:spAutoFit/>
          </a:bodyPr>
          <a:lstStyle/>
          <a:p>
            <a:pPr algn="just"/>
            <a:r>
              <a:rPr lang="en-US" sz="2000" dirty="0">
                <a:solidFill>
                  <a:prstClr val="black"/>
                </a:solidFill>
                <a:latin typeface="Times New Roman regular"/>
              </a:rPr>
              <a:t>Results regarding the changes in the diary-based symptoms in the two groups have been reported in Table 2. All diary-derived symptoms except bloating showed significantly more improvement in the mirtazapine-treated subjects compared to the placebo-treated subjects. The average stool consistency score based on the BSFS score decreased from 5.5 to 4 by mirtazapine treatment. Mirtazapine also reduced the average daily bowel movement frequency from 2.30 to 1.83. Likewise, with regard to the mean average urgency or abdominal pain scores as well as the number of days with abdominal pain, urgency, and diarrhea, more favorable outcomes were observed in the mirtazapine-treated subjects compared to the placebo-treated subjects. </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215" y="2348346"/>
            <a:ext cx="2857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99551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255</TotalTime>
  <Words>1437</Words>
  <Application>Microsoft Office PowerPoint</Application>
  <PresentationFormat>Custom</PresentationFormat>
  <Paragraphs>46</Paragraphs>
  <Slides>14</Slides>
  <Notes>0</Notes>
  <HiddenSlides>0</HiddenSlides>
  <MMClips>0</MMClips>
  <ScaleCrop>false</ScaleCrop>
  <HeadingPairs>
    <vt:vector size="4" baseType="variant">
      <vt:variant>
        <vt:lpstr>Theme</vt:lpstr>
      </vt:variant>
      <vt:variant>
        <vt:i4>3</vt:i4>
      </vt:variant>
      <vt:variant>
        <vt:lpstr>Slide Titles</vt:lpstr>
      </vt:variant>
      <vt:variant>
        <vt:i4>14</vt:i4>
      </vt:variant>
    </vt:vector>
  </HeadingPairs>
  <TitlesOfParts>
    <vt:vector size="17" baseType="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Pankaj Sharma</dc:creator>
  <cp:lastModifiedBy>mehrpoya</cp:lastModifiedBy>
  <cp:revision>19</cp:revision>
  <dcterms:created xsi:type="dcterms:W3CDTF">2021-02-01T16:48:40Z</dcterms:created>
  <dcterms:modified xsi:type="dcterms:W3CDTF">2022-06-18T06:41:39Z</dcterms:modified>
</cp:coreProperties>
</file>